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1" r:id="rId7"/>
    <p:sldId id="262" r:id="rId8"/>
    <p:sldId id="274" r:id="rId9"/>
    <p:sldId id="275" r:id="rId10"/>
    <p:sldId id="267" r:id="rId11"/>
    <p:sldId id="277" r:id="rId12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57A"/>
    <a:srgbClr val="007CA7"/>
    <a:srgbClr val="666657"/>
    <a:srgbClr val="ACA300"/>
    <a:srgbClr val="B51D1E"/>
    <a:srgbClr val="18903D"/>
    <a:srgbClr val="B38600"/>
    <a:srgbClr val="8FCEC8"/>
    <a:srgbClr val="7E1553"/>
    <a:srgbClr val="035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B9E25-33A6-4F6C-B099-B9DB25C5F5B9}" v="3" dt="2022-11-07T09:27:08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7381" autoAdjust="0"/>
  </p:normalViewPr>
  <p:slideViewPr>
    <p:cSldViewPr>
      <p:cViewPr varScale="1">
        <p:scale>
          <a:sx n="100" d="100"/>
          <a:sy n="10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91E1C-23CB-4E9F-85E2-31130C6DD279}" type="datetimeFigureOut">
              <a:rPr lang="da-DK" smtClean="0"/>
              <a:t>11-11-2022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1655A-42A8-4255-81F3-0179E1CDB2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05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FF7AD-BFD2-4824-B1DA-0C14FD71AB43}" type="datetimeFigureOut">
              <a:rPr lang="da-DK" smtClean="0"/>
              <a:t>11-11-2022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BB4F-E60F-4502-9B3C-FDE4F353C0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22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BB4F-E60F-4502-9B3C-FDE4F353C04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343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9BB4F-E60F-4502-9B3C-FDE4F353C04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10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BB4F-E60F-4502-9B3C-FDE4F353C04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80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BB4F-E60F-4502-9B3C-FDE4F353C04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040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lum bright="-9000" contrast="17000"/>
          </a:blip>
          <a:stretch>
            <a:fillRect/>
          </a:stretch>
        </p:blipFill>
        <p:spPr>
          <a:xfrm>
            <a:off x="3635897" y="2204866"/>
            <a:ext cx="4200525" cy="5781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i="1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6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2"/>
            <a:ext cx="9144000" cy="1362075"/>
          </a:xfrm>
        </p:spPr>
        <p:txBody>
          <a:bodyPr anchor="t">
            <a:noAutofit/>
          </a:bodyPr>
          <a:lstStyle>
            <a:lvl1pPr algn="ctr">
              <a:defRPr sz="3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2" name="Billede 11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047739" y="1412193"/>
            <a:ext cx="3289548" cy="7602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i="1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4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0" name="Billede 9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624236"/>
            <a:ext cx="9144000" cy="5233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1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i="1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8" name="Billede 7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7" y="3572434"/>
            <a:ext cx="6992086" cy="4559877"/>
          </a:xfrm>
          <a:prstGeom prst="rect">
            <a:avLst/>
          </a:prstGeom>
        </p:spPr>
      </p:pic>
      <p:pic>
        <p:nvPicPr>
          <p:cNvPr id="9" name="Billede 8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1" y="1160337"/>
            <a:ext cx="4638745" cy="5791735"/>
          </a:xfrm>
          <a:prstGeom prst="rect">
            <a:avLst/>
          </a:prstGeom>
        </p:spPr>
      </p:pic>
      <p:sp>
        <p:nvSpPr>
          <p:cNvPr id="10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i="1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869174"/>
            <a:ext cx="7324561" cy="4988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700808"/>
            <a:ext cx="8280400" cy="396044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700808"/>
            <a:ext cx="8280400" cy="396044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869174"/>
            <a:ext cx="7324561" cy="498882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8" name="Billede 7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3" name="Billede 12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700808"/>
            <a:ext cx="8280400" cy="396044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869174"/>
            <a:ext cx="7324561" cy="4988826"/>
          </a:xfrm>
          <a:prstGeom prst="rect">
            <a:avLst/>
          </a:prstGeom>
        </p:spPr>
      </p:pic>
      <p:sp>
        <p:nvSpPr>
          <p:cNvPr id="7" name="Tekstboks 6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8" name="Billede 7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forbindelse 8"/>
          <p:cNvCxnSpPr>
            <a:stCxn id="8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>
            <a:endCxn id="8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padgående pil 10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Rektangel 11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3" name="Billede 12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Lige forbindelse 13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padgående pil 15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700808"/>
            <a:ext cx="8280400" cy="396044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869174"/>
            <a:ext cx="7324561" cy="4988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700808"/>
            <a:ext cx="8280400" cy="3960440"/>
          </a:xfr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>
              <a:solidFill>
                <a:srgbClr val="00508B"/>
              </a:solidFill>
            </a:endParaRPr>
          </a:p>
        </p:txBody>
      </p:sp>
      <p:pic>
        <p:nvPicPr>
          <p:cNvPr id="6" name="Billede 5" descr="powerpoint-solvog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869174"/>
            <a:ext cx="7324561" cy="4988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i="1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pic>
        <p:nvPicPr>
          <p:cNvPr id="8" name="Billede 7" descr="blandede_fodspor_hvid.png"/>
          <p:cNvPicPr>
            <a:picLocks noChangeAspect="1"/>
          </p:cNvPicPr>
          <p:nvPr userDrawn="1"/>
        </p:nvPicPr>
        <p:blipFill>
          <a:blip r:embed="rId2" cstate="print">
            <a:lum bright="-9000" contrast="17000"/>
          </a:blip>
          <a:stretch>
            <a:fillRect/>
          </a:stretch>
        </p:blipFill>
        <p:spPr>
          <a:xfrm>
            <a:off x="3635897" y="2204866"/>
            <a:ext cx="4200525" cy="5781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27504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7" name="Billede 6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Lige forbindelse 7"/>
          <p:cNvCxnSpPr>
            <a:stCxn id="7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>
            <a:endCxn id="7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adgående pil 9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1" name="Rektangel 10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2" name="Billede 11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padgående pil 14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7" y="3572434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1" y="1160337"/>
            <a:ext cx="4638745" cy="5791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7" y="3572434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1" y="1160337"/>
            <a:ext cx="4638745" cy="5791735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9" name="Billede 8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4" name="Billede 13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7" y="3572434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1" y="1160337"/>
            <a:ext cx="4638745" cy="5791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7" y="3572434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1" y="1160337"/>
            <a:ext cx="4638745" cy="5791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 descr="spor-cykel-hvid.png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1" b="20049"/>
          <a:stretch>
            <a:fillRect/>
          </a:stretch>
        </p:blipFill>
        <p:spPr>
          <a:xfrm rot="1538111">
            <a:off x="3706247" y="3572434"/>
            <a:ext cx="6992086" cy="4559877"/>
          </a:xfrm>
          <a:prstGeom prst="rect">
            <a:avLst/>
          </a:prstGeom>
        </p:spPr>
      </p:pic>
      <p:pic>
        <p:nvPicPr>
          <p:cNvPr id="7" name="Billede 6" descr="spor-bolig-hvid.png"/>
          <p:cNvPicPr>
            <a:picLocks noChangeAspect="1"/>
          </p:cNvPicPr>
          <p:nvPr userDrawn="1"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4"/>
          <a:stretch>
            <a:fillRect/>
          </a:stretch>
        </p:blipFill>
        <p:spPr>
          <a:xfrm rot="20894215">
            <a:off x="3662811" y="1160337"/>
            <a:ext cx="4638745" cy="5791735"/>
          </a:xfrm>
          <a:prstGeom prst="rect">
            <a:avLst/>
          </a:prstGeom>
        </p:spPr>
      </p:pic>
      <p:sp>
        <p:nvSpPr>
          <p:cNvPr id="8" name="Tekstboks 7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9" name="Billede 8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4" name="Billede 13"/>
          <p:cNvPicPr/>
          <p:nvPr userDrawn="1"/>
        </p:nvPicPr>
        <p:blipFill>
          <a:blip r:embed="rId4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-180528" y="1772816"/>
            <a:ext cx="9505056" cy="5233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i="1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pic>
        <p:nvPicPr>
          <p:cNvPr id="8" name="Billede 7" descr="blandede_fodspor_hvid.png"/>
          <p:cNvPicPr>
            <a:picLocks noChangeAspect="1"/>
          </p:cNvPicPr>
          <p:nvPr userDrawn="1"/>
        </p:nvPicPr>
        <p:blipFill>
          <a:blip r:embed="rId2" cstate="print">
            <a:lum bright="-9000" contrast="17000"/>
          </a:blip>
          <a:stretch>
            <a:fillRect/>
          </a:stretch>
        </p:blipFill>
        <p:spPr>
          <a:xfrm>
            <a:off x="3635897" y="2204866"/>
            <a:ext cx="4200525" cy="5781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10" name="Billede 9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5" name="Billede 14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9" name="Billede 18" descr="landskab-smaa-streger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-180528" y="1772816"/>
            <a:ext cx="9505056" cy="5233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10" name="Billede 9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5" name="Billede 14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9" name="Billede 18" descr="landskab-smaa-streger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-180528" y="1772816"/>
            <a:ext cx="9505056" cy="5233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10" name="Billede 9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5" name="Billede 14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9" name="Billede 18" descr="landskab-smaa-streger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-180528" y="1772816"/>
            <a:ext cx="9505056" cy="5233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10" name="Billede 9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5" name="Billede 14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9" name="Billede 18" descr="landskab-smaa-streger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-180528" y="1772816"/>
            <a:ext cx="9505056" cy="52337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8" name="Billede 7" descr="landskab-smaa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24178" b="36884"/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10" name="Billede 9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Lige forbindelse 10"/>
          <p:cNvCxnSpPr>
            <a:stCxn id="10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endCxn id="10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padgående pil 12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Rektangel 13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5" name="Billede 14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Lige forbindelse 15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padgående pil 17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32272" y="1249921"/>
            <a:ext cx="3289548" cy="79266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Tekstboks 6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9" name="Billede 8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4" name="Billede 13"/>
          <p:cNvPicPr/>
          <p:nvPr userDrawn="1"/>
        </p:nvPicPr>
        <p:blipFill>
          <a:blip r:embed="rId3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9" name="Billede 8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4" name="Billede 13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8" name="Billede 17" descr="landskab-streger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32272" y="1249921"/>
            <a:ext cx="3289548" cy="79266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-3636912" y="1"/>
            <a:ext cx="324036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  <a:t>Husk: </a:t>
            </a:r>
            <a:br>
              <a:rPr lang="da-DK" sz="15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da-DK" sz="1350" dirty="0">
                <a:solidFill>
                  <a:schemeClr val="bg1"/>
                </a:solidFill>
                <a:latin typeface="Trebuchet MS" pitchFamily="34" charset="0"/>
              </a:rPr>
              <a:t>Alle tekstbokse starter med brødtekst. </a:t>
            </a:r>
          </a:p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punktopstilling på teksten, brug forøg indrykning</a:t>
            </a:r>
          </a:p>
        </p:txBody>
      </p:sp>
      <p:pic>
        <p:nvPicPr>
          <p:cNvPr id="9" name="Billede 8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829095" y="2132856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Lige forbindelse 9"/>
          <p:cNvCxnSpPr>
            <a:stCxn id="9" idx="0"/>
          </p:cNvCxnSpPr>
          <p:nvPr userDrawn="1"/>
        </p:nvCxnSpPr>
        <p:spPr>
          <a:xfrm flipH="1">
            <a:off x="-2844823" y="2132858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>
            <a:endCxn id="9" idx="2"/>
          </p:cNvCxnSpPr>
          <p:nvPr userDrawn="1"/>
        </p:nvCxnSpPr>
        <p:spPr>
          <a:xfrm>
            <a:off x="-2844823" y="2132856"/>
            <a:ext cx="619933" cy="685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padgående pil 11"/>
          <p:cNvSpPr/>
          <p:nvPr userDrawn="1"/>
        </p:nvSpPr>
        <p:spPr>
          <a:xfrm>
            <a:off x="-1980728" y="2996952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Rektangel 12"/>
          <p:cNvSpPr/>
          <p:nvPr userDrawn="1"/>
        </p:nvSpPr>
        <p:spPr>
          <a:xfrm>
            <a:off x="-3564904" y="3789041"/>
            <a:ext cx="30243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For at få venstre-stillet tekst uden punktopstilling, brug formindsk indrykning</a:t>
            </a:r>
          </a:p>
        </p:txBody>
      </p:sp>
      <p:pic>
        <p:nvPicPr>
          <p:cNvPr id="14" name="Billede 13"/>
          <p:cNvPicPr/>
          <p:nvPr userDrawn="1"/>
        </p:nvPicPr>
        <p:blipFill>
          <a:blip r:embed="rId2" cstate="print"/>
          <a:srcRect l="34387" t="5560" r="62781" b="91885"/>
          <a:stretch>
            <a:fillRect/>
          </a:stretch>
        </p:blipFill>
        <p:spPr bwMode="auto">
          <a:xfrm>
            <a:off x="-2757087" y="4918929"/>
            <a:ext cx="1208408" cy="68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-2196751" y="4918931"/>
            <a:ext cx="619933" cy="6703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-2196751" y="4941170"/>
            <a:ext cx="619933" cy="663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padgående pil 16"/>
          <p:cNvSpPr/>
          <p:nvPr userDrawn="1"/>
        </p:nvSpPr>
        <p:spPr>
          <a:xfrm>
            <a:off x="-2484784" y="5733256"/>
            <a:ext cx="144016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8" name="Billede 17" descr="landskab-streger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32272" y="1249921"/>
            <a:ext cx="3289548" cy="79266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8" name="Billede 17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32272" y="1249921"/>
            <a:ext cx="3289548" cy="79266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8280400" cy="3888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8" name="Billede 17" descr="landskab-streger-hvi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t="30544"/>
          <a:stretch>
            <a:fillRect/>
          </a:stretch>
        </p:blipFill>
        <p:spPr>
          <a:xfrm rot="16200000">
            <a:off x="2132272" y="1249921"/>
            <a:ext cx="3289548" cy="79266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6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i="1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hest---blå-kont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124746"/>
            <a:ext cx="7620000" cy="5191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132856"/>
            <a:ext cx="2446040" cy="1656184"/>
          </a:xfrm>
        </p:spPr>
        <p:txBody>
          <a:bodyPr/>
          <a:lstStyle>
            <a:lvl1pPr algn="ctr">
              <a:defRPr>
                <a:solidFill>
                  <a:srgbClr val="073871"/>
                </a:solidFill>
              </a:defRPr>
            </a:lvl1pPr>
          </a:lstStyle>
          <a:p>
            <a:r>
              <a:rPr lang="da-DK" dirty="0"/>
              <a:t>Pause i </a:t>
            </a:r>
            <a:br>
              <a:rPr lang="da-DK" dirty="0"/>
            </a:br>
            <a:r>
              <a:rPr lang="da-DK" dirty="0"/>
              <a:t>15 min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1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30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1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30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1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30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1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30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026" name="Picture 2" descr="G:\Borgmestersekr\Information_og_Udvikling\DESIGNMANUAL\Ny designmanual\Kommunevåben hvid\Kommuneva¦èben hvid\byvaaben-hvi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981" y="332656"/>
            <a:ext cx="1391492" cy="720080"/>
          </a:xfrm>
          <a:prstGeom prst="rect">
            <a:avLst/>
          </a:prstGeom>
          <a:noFill/>
        </p:spPr>
      </p:pic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3912492" cy="5385222"/>
          </a:xfrm>
          <a:prstGeom prst="rect">
            <a:avLst/>
          </a:prstGeom>
        </p:spPr>
      </p:pic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5760640" cy="639762"/>
          </a:xfrm>
        </p:spPr>
        <p:txBody>
          <a:bodyPr anchor="b">
            <a:noAutofit/>
          </a:bodyPr>
          <a:lstStyle>
            <a:lvl1pPr marL="0" indent="0">
              <a:buNone/>
              <a:defRPr sz="30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a-DK" dirty="0"/>
          </a:p>
        </p:txBody>
      </p:sp>
      <p:sp>
        <p:nvSpPr>
          <p:cNvPr id="5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14577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6" name="Pladsholder til indhold 3"/>
          <p:cNvSpPr>
            <a:spLocks noGrp="1"/>
          </p:cNvSpPr>
          <p:nvPr>
            <p:ph sz="half" idx="10"/>
          </p:nvPr>
        </p:nvSpPr>
        <p:spPr>
          <a:xfrm>
            <a:off x="467544" y="2369564"/>
            <a:ext cx="4040188" cy="3795740"/>
          </a:xfrm>
        </p:spPr>
        <p:txBody>
          <a:bodyPr/>
          <a:lstStyle>
            <a:lvl1pPr marL="0" indent="0" algn="l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marL="0" indent="0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5" name="Pladsholder til indhold 3"/>
          <p:cNvSpPr>
            <a:spLocks noGrp="1"/>
          </p:cNvSpPr>
          <p:nvPr>
            <p:ph sz="quarter" idx="10"/>
          </p:nvPr>
        </p:nvSpPr>
        <p:spPr>
          <a:xfrm>
            <a:off x="467544" y="1700808"/>
            <a:ext cx="8280400" cy="4320480"/>
          </a:xfrm>
        </p:spPr>
        <p:txBody>
          <a:bodyPr/>
          <a:lstStyle>
            <a:lvl1pPr marL="0" indent="0">
              <a:defRPr sz="1800"/>
            </a:lvl1pPr>
            <a:lvl2pPr>
              <a:defRPr sz="165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Klik for at redigere titeltypografi i masteren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3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6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85313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350" b="0" i="1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7" name="Pladsholder til tekst 2"/>
          <p:cNvSpPr>
            <a:spLocks noGrp="1"/>
          </p:cNvSpPr>
          <p:nvPr>
            <p:ph type="body" idx="10"/>
          </p:nvPr>
        </p:nvSpPr>
        <p:spPr>
          <a:xfrm>
            <a:off x="467544" y="2708920"/>
            <a:ext cx="7704856" cy="504056"/>
          </a:xfrm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1"/>
          </p:nvPr>
        </p:nvSpPr>
        <p:spPr>
          <a:xfrm>
            <a:off x="467544" y="414908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19" name="Pladsholder til tekst 2"/>
          <p:cNvSpPr>
            <a:spLocks noGrp="1"/>
          </p:cNvSpPr>
          <p:nvPr>
            <p:ph type="body" idx="12"/>
          </p:nvPr>
        </p:nvSpPr>
        <p:spPr>
          <a:xfrm>
            <a:off x="467544" y="530120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pic>
        <p:nvPicPr>
          <p:cNvPr id="8" name="Billede 7" descr="blandede_fodspor_hvid.png"/>
          <p:cNvPicPr>
            <a:picLocks noChangeAspect="1"/>
          </p:cNvPicPr>
          <p:nvPr userDrawn="1"/>
        </p:nvPicPr>
        <p:blipFill>
          <a:blip r:embed="rId2" cstate="print">
            <a:lum bright="-9000" contrast="17000"/>
          </a:blip>
          <a:stretch>
            <a:fillRect/>
          </a:stretch>
        </p:blipFill>
        <p:spPr>
          <a:xfrm>
            <a:off x="3635897" y="2204866"/>
            <a:ext cx="4200525" cy="5781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7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6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2"/>
            <a:ext cx="9144000" cy="1362075"/>
          </a:xfrm>
        </p:spPr>
        <p:txBody>
          <a:bodyPr anchor="t">
            <a:noAutofit/>
          </a:bodyPr>
          <a:lstStyle>
            <a:lvl1pPr algn="ctr">
              <a:defRPr sz="3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470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6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2"/>
            <a:ext cx="9144000" cy="1362075"/>
          </a:xfrm>
        </p:spPr>
        <p:txBody>
          <a:bodyPr anchor="t">
            <a:noAutofit/>
          </a:bodyPr>
          <a:lstStyle>
            <a:lvl1pPr algn="ctr">
              <a:defRPr sz="3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00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6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2"/>
            <a:ext cx="9144000" cy="1362075"/>
          </a:xfrm>
        </p:spPr>
        <p:txBody>
          <a:bodyPr anchor="t">
            <a:noAutofit/>
          </a:bodyPr>
          <a:lstStyle>
            <a:lvl1pPr algn="ctr">
              <a:defRPr sz="3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8A8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pic>
        <p:nvPicPr>
          <p:cNvPr id="11" name="Billede 10" descr="blandede_fodspor_hvid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5896" y="2204866"/>
            <a:ext cx="3744416" cy="51538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2708922"/>
            <a:ext cx="9144000" cy="1362075"/>
          </a:xfrm>
        </p:spPr>
        <p:txBody>
          <a:bodyPr anchor="t">
            <a:noAutofit/>
          </a:bodyPr>
          <a:lstStyle>
            <a:lvl1pPr algn="ctr">
              <a:defRPr sz="3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192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7" name="Billede 6" descr="byvaaben.jpg"/>
          <p:cNvPicPr>
            <a:picLocks noChangeAspect="1"/>
          </p:cNvPicPr>
          <p:nvPr userDrawn="1"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452321" y="332656"/>
            <a:ext cx="1357660" cy="6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99" r:id="rId3"/>
    <p:sldLayoutId id="2147483701" r:id="rId4"/>
    <p:sldLayoutId id="2147483698" r:id="rId5"/>
    <p:sldLayoutId id="2147483693" r:id="rId6"/>
    <p:sldLayoutId id="2147483694" r:id="rId7"/>
    <p:sldLayoutId id="2147483705" r:id="rId8"/>
    <p:sldLayoutId id="2147483703" r:id="rId9"/>
    <p:sldLayoutId id="2147483696" r:id="rId10"/>
    <p:sldLayoutId id="2147483689" r:id="rId11"/>
    <p:sldLayoutId id="2147483691" r:id="rId12"/>
    <p:sldLayoutId id="2147483692" r:id="rId13"/>
    <p:sldLayoutId id="2147483660" r:id="rId14"/>
    <p:sldLayoutId id="2147483675" r:id="rId15"/>
    <p:sldLayoutId id="2147483678" r:id="rId16"/>
    <p:sldLayoutId id="2147483677" r:id="rId17"/>
    <p:sldLayoutId id="2147483676" r:id="rId18"/>
    <p:sldLayoutId id="2147483661" r:id="rId19"/>
    <p:sldLayoutId id="2147483662" r:id="rId20"/>
    <p:sldLayoutId id="2147483665" r:id="rId21"/>
    <p:sldLayoutId id="2147483664" r:id="rId22"/>
    <p:sldLayoutId id="2147483663" r:id="rId23"/>
    <p:sldLayoutId id="2147483706" r:id="rId24"/>
    <p:sldLayoutId id="2147483709" r:id="rId25"/>
    <p:sldLayoutId id="2147483712" r:id="rId26"/>
    <p:sldLayoutId id="2147483711" r:id="rId27"/>
    <p:sldLayoutId id="2147483710" r:id="rId28"/>
    <p:sldLayoutId id="2147483707" r:id="rId29"/>
    <p:sldLayoutId id="2147483713" r:id="rId30"/>
    <p:sldLayoutId id="2147483717" r:id="rId31"/>
    <p:sldLayoutId id="2147483715" r:id="rId32"/>
    <p:sldLayoutId id="2147483714" r:id="rId33"/>
    <p:sldLayoutId id="2147483718" r:id="rId34"/>
    <p:sldLayoutId id="2147483708" r:id="rId35"/>
    <p:sldLayoutId id="2147483719" r:id="rId36"/>
    <p:sldLayoutId id="2147483723" r:id="rId37"/>
    <p:sldLayoutId id="2147483721" r:id="rId38"/>
    <p:sldLayoutId id="2147483720" r:id="rId39"/>
    <p:sldLayoutId id="2147483649" r:id="rId40"/>
    <p:sldLayoutId id="2147483668" r:id="rId41"/>
    <p:sldLayoutId id="2147483669" r:id="rId42"/>
    <p:sldLayoutId id="2147483673" r:id="rId43"/>
    <p:sldLayoutId id="2147483671" r:id="rId44"/>
    <p:sldLayoutId id="2147483670" r:id="rId45"/>
    <p:sldLayoutId id="2147483652" r:id="rId46"/>
    <p:sldLayoutId id="2147483653" r:id="rId47"/>
    <p:sldLayoutId id="2147483654" r:id="rId48"/>
    <p:sldLayoutId id="2147483655" r:id="rId49"/>
    <p:sldLayoutId id="2147483688" r:id="rId50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Trebuchet MS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35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0"/>
          </p:nvPr>
        </p:nvSpPr>
        <p:spPr>
          <a:xfrm>
            <a:off x="413538" y="4293096"/>
            <a:ext cx="6858762" cy="378042"/>
          </a:xfrm>
        </p:spPr>
        <p:txBody>
          <a:bodyPr/>
          <a:lstStyle/>
          <a:p>
            <a:r>
              <a:rPr lang="da-DK" sz="4950" dirty="0"/>
              <a:t>KTC netværksmøde 09.11.22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72657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 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0"/>
          </p:nvPr>
        </p:nvSpPr>
        <p:spPr>
          <a:xfrm>
            <a:off x="1097614" y="1196752"/>
            <a:ext cx="7722858" cy="46805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Lidt om Odsherred og organiseringen i Ejendomme.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Space management – hvordan er vi lykkedes med fleksible arbejdspladser på rådhuset – hvilke udfordringer har vi mødt.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Lidt om vores nu godkendte 4 dages arbejdsuge – blot til inspiration.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 der nogen der er påbegyndt CO2 regnskab ved byggeri, renovering eller ved indkøb af vare?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Tillidsbaseret rengøring.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Nye mødedatoer (måske er det bare mig der ikke har styr på dem)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Ny for person nu Kim har fået nyt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Evt.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Frokost ca. 11:30</a:t>
            </a:r>
            <a:b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/>
          <a:p>
            <a:r>
              <a:rPr lang="da-DK" dirty="0"/>
              <a:t>Ejendomme: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Bygherrerådgivning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Teknisk Service - på fire matrikler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Rengøring – på tre matrikler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Risikostyring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Forsikring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Fleet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Udbud og Indkøb  </a:t>
            </a:r>
            <a:br>
              <a:rPr lang="da-DK" dirty="0"/>
            </a:br>
            <a:endParaRPr lang="da-DK" dirty="0"/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D660B6F1-5CB5-2349-59F0-CF7A7D5DF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Odsherred - Wikipedia, den frie encyklopædi">
            <a:extLst>
              <a:ext uri="{FF2B5EF4-FFF2-40B4-BE49-F238E27FC236}">
                <a16:creationId xmlns:a16="http://schemas.microsoft.com/office/drawing/2014/main" id="{4B00A30D-3DAB-81E1-1B0F-DABA0855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6" y="2315553"/>
            <a:ext cx="4041775" cy="366993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5152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3322"/>
            <a:ext cx="6059016" cy="1143000"/>
          </a:xfrm>
        </p:spPr>
        <p:txBody>
          <a:bodyPr/>
          <a:lstStyle/>
          <a:p>
            <a:r>
              <a:rPr lang="da-DK" dirty="0"/>
              <a:t>Space management 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D97BA6AC-C407-1388-8304-433367C9D6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11560" y="908940"/>
            <a:ext cx="8352928" cy="5792321"/>
          </a:xfrm>
        </p:spPr>
      </p:pic>
    </p:spTree>
    <p:extLst>
      <p:ext uri="{BB962C8B-B14F-4D97-AF65-F5344CB8AC3E}">
        <p14:creationId xmlns:p14="http://schemas.microsoft.com/office/powerpoint/2010/main" val="43494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Fire dages arbejdsuge </a:t>
            </a: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B6B99004-2A6E-4ECB-89FC-52FBDC69A1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da-DK" b="1" i="0" dirty="0">
                <a:solidFill>
                  <a:srgbClr val="88CDD3"/>
                </a:solidFill>
                <a:effectLst/>
                <a:latin typeface="Open Sans" panose="020B0606030504020204" pitchFamily="34" charset="0"/>
              </a:rPr>
              <a:t>Fire dages arbejdsuge er blevet permanent i Odsherred</a:t>
            </a:r>
          </a:p>
          <a:p>
            <a:pPr algn="l"/>
            <a:endParaRPr lang="da-DK" b="0" i="0" dirty="0">
              <a:solidFill>
                <a:srgbClr val="414042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da-DK" b="0" i="0" dirty="0">
                <a:solidFill>
                  <a:srgbClr val="414042"/>
                </a:solidFill>
                <a:effectLst/>
                <a:latin typeface="Open Sans" panose="020B0606030504020204" pitchFamily="34" charset="0"/>
              </a:rPr>
              <a:t>Ret til at holde fri næsten hver fredag - og til at arbejde alle de fredage, man vil. Gode muligheder for hjemmearbejde. Og øget fokus på sammenhæng mellem arbejde og fritid. Det er hovedelementerne i den nye arbejdstidsaftale, som de faglige organisationer har indgået med Odsherred Kommune, og som afløser forsøgsordningen fra 2019.</a:t>
            </a:r>
          </a:p>
          <a:p>
            <a:pPr algn="l"/>
            <a:endParaRPr lang="da-DK" dirty="0">
              <a:solidFill>
                <a:srgbClr val="414042"/>
              </a:solidFill>
              <a:latin typeface="Open Sans" panose="020B0606030504020204" pitchFamily="34" charset="0"/>
            </a:endParaRPr>
          </a:p>
          <a:p>
            <a:pPr algn="l"/>
            <a:endParaRPr lang="da-DK" b="0" i="0" dirty="0">
              <a:solidFill>
                <a:srgbClr val="414042"/>
              </a:solidFill>
              <a:effectLst/>
              <a:latin typeface="Open Sans" panose="020B0606030504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883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CO2 regnskab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AC17951-9536-4479-A399-DDF3E58417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Primo 2023 levere Ejendomme et CO2 regnskab der vedr. </a:t>
            </a:r>
          </a:p>
          <a:p>
            <a:endParaRPr lang="da-DK" dirty="0"/>
          </a:p>
          <a:p>
            <a:r>
              <a:rPr lang="da-DK" dirty="0"/>
              <a:t>Kørsel i kommunale biler </a:t>
            </a:r>
            <a:br>
              <a:rPr lang="da-DK" dirty="0"/>
            </a:br>
            <a:r>
              <a:rPr lang="da-DK" dirty="0"/>
              <a:t>Fødevare</a:t>
            </a:r>
            <a:br>
              <a:rPr lang="da-DK" dirty="0"/>
            </a:br>
            <a:r>
              <a:rPr lang="da-DK" dirty="0"/>
              <a:t>Nybyg og renovering DK2020</a:t>
            </a:r>
            <a:br>
              <a:rPr lang="da-DK" dirty="0"/>
            </a:br>
            <a:r>
              <a:rPr lang="da-DK" dirty="0"/>
              <a:t>Energiforbrug i kommunale ejendomme 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KL er ved at udarbejde et CO2 regnskab på  varekøb </a:t>
            </a:r>
          </a:p>
        </p:txBody>
      </p:sp>
    </p:spTree>
    <p:extLst>
      <p:ext uri="{BB962C8B-B14F-4D97-AF65-F5344CB8AC3E}">
        <p14:creationId xmlns:p14="http://schemas.microsoft.com/office/powerpoint/2010/main" val="253226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Tillidsbaseret rengøring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a-DK" dirty="0"/>
              <a:t>Pilotprojekt på Rådhuset 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Assistenterne bruger deres faglighed og tilpasser tid og arbejdsopgaver efter ressourcerne i samarbejde med brugerne.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- Standarter for f.eks. Mødelokaler er forud defineret </a:t>
            </a:r>
            <a:br>
              <a:rPr lang="da-DK" dirty="0"/>
            </a:br>
            <a:r>
              <a:rPr lang="da-DK" dirty="0"/>
              <a:t>- Hjælp til at der er rengøringsparat </a:t>
            </a:r>
            <a:br>
              <a:rPr lang="da-DK" dirty="0"/>
            </a:br>
            <a:r>
              <a:rPr lang="da-DK" dirty="0"/>
              <a:t>- Fjerne ca. 250 skraldespande fra administrationen.   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21F218-97FC-2917-D7C6-3199A4E8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636912"/>
            <a:ext cx="2826799" cy="35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Div.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448112" y="1700808"/>
            <a:ext cx="8280400" cy="3960440"/>
          </a:xfrm>
        </p:spPr>
        <p:txBody>
          <a:bodyPr>
            <a:noAutofit/>
          </a:bodyPr>
          <a:lstStyle/>
          <a:p>
            <a:r>
              <a:rPr lang="da-DK" dirty="0"/>
              <a:t>Mødedatoer for 2022</a:t>
            </a:r>
            <a:br>
              <a:rPr lang="da-DK" dirty="0"/>
            </a:br>
            <a:br>
              <a:rPr lang="da-DK" dirty="0"/>
            </a:br>
            <a:r>
              <a:rPr lang="da-DK" dirty="0"/>
              <a:t>9. februar 2022 – Stevns</a:t>
            </a:r>
            <a:br>
              <a:rPr lang="da-DK" dirty="0"/>
            </a:br>
            <a:r>
              <a:rPr lang="da-DK" dirty="0"/>
              <a:t>4. Maj 2022 - Holbæk </a:t>
            </a:r>
            <a:br>
              <a:rPr lang="da-DK" dirty="0"/>
            </a:br>
            <a:r>
              <a:rPr lang="da-DK" dirty="0"/>
              <a:t>31. august 2022 – Slagelse</a:t>
            </a:r>
            <a:br>
              <a:rPr lang="da-DK" dirty="0"/>
            </a:br>
            <a:r>
              <a:rPr lang="da-DK" dirty="0"/>
              <a:t>9. november 2022 Odsherred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Mødedatoer og steder for 2023 ? </a:t>
            </a:r>
            <a:br>
              <a:rPr lang="da-DK" dirty="0"/>
            </a:br>
            <a:endParaRPr lang="da-DK" dirty="0"/>
          </a:p>
          <a:p>
            <a:endParaRPr lang="da-DK" dirty="0"/>
          </a:p>
          <a:p>
            <a:r>
              <a:rPr lang="da-DK" dirty="0"/>
              <a:t>Kims afløser ?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Evt. </a:t>
            </a:r>
          </a:p>
        </p:txBody>
      </p:sp>
    </p:spTree>
    <p:extLst>
      <p:ext uri="{BB962C8B-B14F-4D97-AF65-F5344CB8AC3E}">
        <p14:creationId xmlns:p14="http://schemas.microsoft.com/office/powerpoint/2010/main" val="223098083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D5F9C53A286E42B8378F1BE6738BB2" ma:contentTypeVersion="2" ma:contentTypeDescription="Opret et nyt dokument." ma:contentTypeScope="" ma:versionID="7a72031400a34cfd90df88f7be91573f">
  <xsd:schema xmlns:xsd="http://www.w3.org/2001/XMLSchema" xmlns:xs="http://www.w3.org/2001/XMLSchema" xmlns:p="http://schemas.microsoft.com/office/2006/metadata/properties" xmlns:ns3="8209e6d9-035e-494d-89a7-e05edeb94f45" targetNamespace="http://schemas.microsoft.com/office/2006/metadata/properties" ma:root="true" ma:fieldsID="a0c6fc34d34ed6546ec3cef5e8745031" ns3:_="">
    <xsd:import namespace="8209e6d9-035e-494d-89a7-e05edeb94f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9e6d9-035e-494d-89a7-e05edeb94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CD600E-DA24-46DB-B2B4-8867BB8CBE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A72606-885F-465D-8981-227D5FD74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9e6d9-035e-494d-89a7-e05edeb94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E505C9-FDD3-405D-956B-DAD9C540D9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341</Words>
  <Application>Microsoft Office PowerPoint</Application>
  <PresentationFormat>Skærmshow (4:3)</PresentationFormat>
  <Paragraphs>39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Courier New</vt:lpstr>
      <vt:lpstr>Open Sans</vt:lpstr>
      <vt:lpstr>Trebuchet MS</vt:lpstr>
      <vt:lpstr>Kontortema</vt:lpstr>
      <vt:lpstr>PowerPoint-præsentation</vt:lpstr>
      <vt:lpstr>Dagsorden </vt:lpstr>
      <vt:lpstr>PowerPoint-præsentation</vt:lpstr>
      <vt:lpstr>Space management </vt:lpstr>
      <vt:lpstr>Fire dages arbejdsuge </vt:lpstr>
      <vt:lpstr>CO2 regnskab </vt:lpstr>
      <vt:lpstr>Tillidsbaseret rengøring </vt:lpstr>
      <vt:lpstr>Div. </vt:lpstr>
    </vt:vector>
  </TitlesOfParts>
  <Company>Odsherred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Susan Jensen</dc:creator>
  <cp:lastModifiedBy>Rikke Langholz</cp:lastModifiedBy>
  <cp:revision>179</cp:revision>
  <cp:lastPrinted>2018-08-02T08:10:09Z</cp:lastPrinted>
  <dcterms:created xsi:type="dcterms:W3CDTF">2015-01-22T10:27:58Z</dcterms:created>
  <dcterms:modified xsi:type="dcterms:W3CDTF">2022-11-11T08:27:58Z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0x010100BFD5F9C53A286E42B8378F1BE6738BB2</vt:lpwstr>
  </property>
</Properties>
</file>