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7" r:id="rId2"/>
    <p:sldId id="349" r:id="rId3"/>
    <p:sldId id="368" r:id="rId4"/>
    <p:sldId id="367" r:id="rId5"/>
    <p:sldId id="351" r:id="rId6"/>
    <p:sldId id="372" r:id="rId7"/>
    <p:sldId id="346" r:id="rId8"/>
    <p:sldId id="373" r:id="rId9"/>
    <p:sldId id="352" r:id="rId10"/>
    <p:sldId id="353" r:id="rId11"/>
    <p:sldId id="354" r:id="rId12"/>
    <p:sldId id="374" r:id="rId13"/>
    <p:sldId id="370" r:id="rId14"/>
    <p:sldId id="355" r:id="rId15"/>
    <p:sldId id="356" r:id="rId16"/>
    <p:sldId id="357" r:id="rId17"/>
    <p:sldId id="369" r:id="rId18"/>
    <p:sldId id="358" r:id="rId19"/>
    <p:sldId id="359" r:id="rId20"/>
    <p:sldId id="363" r:id="rId21"/>
    <p:sldId id="364" r:id="rId22"/>
    <p:sldId id="360" r:id="rId23"/>
    <p:sldId id="361" r:id="rId24"/>
    <p:sldId id="362" r:id="rId25"/>
    <p:sldId id="260" r:id="rId26"/>
  </p:sldIdLst>
  <p:sldSz cx="9148763" cy="6862763"/>
  <p:notesSz cx="6810375" cy="9942513"/>
  <p:defaultTextStyle>
    <a:defPPr>
      <a:defRPr lang="da-DK"/>
    </a:defPPr>
    <a:lvl1pPr marL="0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8754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7509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6263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35018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93772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52527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11281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70036" algn="l" defTabSz="9175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20" y="-466"/>
      </p:cViewPr>
      <p:guideLst>
        <p:guide orient="horz" pos="2162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2C106-1B24-4C41-A78F-CE689A2795B2}" type="datetimeFigureOut">
              <a:rPr lang="da-DK" smtClean="0"/>
              <a:t>31-10-2018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243F1-5196-459A-96C4-B1E1C6A91D02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69075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59F0D-3317-43B7-B192-922F3EB08BFC}" type="datetimeFigureOut">
              <a:rPr lang="da-DK" smtClean="0"/>
              <a:t>31-10-2018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01E17-9508-4F75-8DF4-D058B0EAC3C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144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8754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7509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6263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35018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93772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52527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11281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70036" algn="l" defTabSz="9175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241" y="2236918"/>
            <a:ext cx="8111764" cy="947810"/>
          </a:xfrm>
        </p:spPr>
        <p:txBody>
          <a:bodyPr anchor="t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 err="1" smtClean="0"/>
              <a:t>Headline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447166" y="3154205"/>
            <a:ext cx="8111764" cy="2150685"/>
          </a:xfrm>
        </p:spPr>
        <p:txBody>
          <a:bodyPr tIns="0">
            <a:noAutofit/>
          </a:bodyPr>
          <a:lstStyle>
            <a:lvl1pPr marL="0" indent="0" algn="l">
              <a:buNone/>
              <a:defRPr sz="6600">
                <a:solidFill>
                  <a:schemeClr val="tx1"/>
                </a:solidFill>
              </a:defRPr>
            </a:lvl1pPr>
            <a:lvl2pPr marL="45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6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5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2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11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7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8ABA-C485-41A4-BA8F-821116FBE7F3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33" y="541480"/>
            <a:ext cx="1713419" cy="58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0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000" y="464400"/>
            <a:ext cx="8233887" cy="891310"/>
          </a:xfrm>
        </p:spPr>
        <p:txBody>
          <a:bodyPr anchor="t">
            <a:normAutofit/>
          </a:bodyPr>
          <a:lstStyle>
            <a:lvl1pPr algn="l">
              <a:lnSpc>
                <a:spcPts val="2408"/>
              </a:lnSpc>
              <a:defRPr sz="220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1E9D-B260-4B62-B6BD-90379B1BC674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13"/>
          </p:nvPr>
        </p:nvSpPr>
        <p:spPr>
          <a:xfrm>
            <a:off x="446208" y="1708710"/>
            <a:ext cx="3990450" cy="3942008"/>
          </a:xfrm>
        </p:spPr>
        <p:txBody>
          <a:bodyPr numCol="1" spcCol="180612">
            <a:norm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billede 3"/>
          <p:cNvSpPr>
            <a:spLocks noGrp="1"/>
          </p:cNvSpPr>
          <p:nvPr>
            <p:ph type="pic" sz="quarter" idx="14"/>
          </p:nvPr>
        </p:nvSpPr>
        <p:spPr>
          <a:xfrm>
            <a:off x="4656850" y="1802551"/>
            <a:ext cx="3950121" cy="416281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97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verskrift og baggrund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7600" cy="68616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235600"/>
            <a:ext cx="8111764" cy="947810"/>
          </a:xfrm>
        </p:spPr>
        <p:txBody>
          <a:bodyPr anchor="t">
            <a:noAutofit/>
          </a:bodyPr>
          <a:lstStyle>
            <a:lvl1pPr algn="l">
              <a:defRPr sz="6600" b="1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 err="1" smtClean="0"/>
              <a:t>Headline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446400" y="3153600"/>
            <a:ext cx="3929055" cy="2150685"/>
          </a:xfrm>
        </p:spPr>
        <p:txBody>
          <a:bodyPr tIns="0">
            <a:noAutofit/>
          </a:bodyPr>
          <a:lstStyle>
            <a:lvl1pPr marL="0" indent="0" algn="l">
              <a:buNone/>
              <a:defRPr sz="6600">
                <a:solidFill>
                  <a:schemeClr val="bg1"/>
                </a:solidFill>
              </a:defRPr>
            </a:lvl1pPr>
            <a:lvl2pPr marL="45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6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5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2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11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7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8622" y="6145399"/>
            <a:ext cx="3254127" cy="3653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65FC82-75C7-4647-9EB4-535F140B32DA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514628" y="7173310"/>
            <a:ext cx="2897109" cy="365379"/>
          </a:xfrm>
        </p:spPr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893795" y="6145399"/>
            <a:ext cx="808210" cy="3653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Pladsholder til billede 13"/>
          <p:cNvSpPr>
            <a:spLocks noGrp="1"/>
          </p:cNvSpPr>
          <p:nvPr>
            <p:ph type="pic" sz="quarter" idx="14" hasCustomPrompt="1"/>
          </p:nvPr>
        </p:nvSpPr>
        <p:spPr>
          <a:xfrm>
            <a:off x="543600" y="540000"/>
            <a:ext cx="1713600" cy="583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16" name="Pladsholder til billede 15"/>
          <p:cNvSpPr>
            <a:spLocks noGrp="1"/>
          </p:cNvSpPr>
          <p:nvPr>
            <p:ph type="pic" sz="quarter" idx="15" hasCustomPrompt="1"/>
          </p:nvPr>
        </p:nvSpPr>
        <p:spPr>
          <a:xfrm>
            <a:off x="541933" y="5963566"/>
            <a:ext cx="3938400" cy="0"/>
          </a:xfrm>
          <a:ln w="635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20" name="Pladsholder til billede 15"/>
          <p:cNvSpPr>
            <a:spLocks noGrp="1"/>
          </p:cNvSpPr>
          <p:nvPr>
            <p:ph type="pic" sz="quarter" idx="16" hasCustomPrompt="1"/>
          </p:nvPr>
        </p:nvSpPr>
        <p:spPr>
          <a:xfrm>
            <a:off x="4665919" y="5963566"/>
            <a:ext cx="3938400" cy="0"/>
          </a:xfrm>
          <a:ln w="635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4843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09"/>
            <a:ext cx="8233887" cy="1308571"/>
          </a:xfrm>
        </p:spPr>
        <p:txBody>
          <a:bodyPr tIns="0" anchor="t">
            <a:noAutofit/>
          </a:bodyPr>
          <a:lstStyle>
            <a:lvl1pPr algn="l">
              <a:lnSpc>
                <a:spcPts val="4917"/>
              </a:lnSpc>
              <a:defRPr sz="4700" b="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918637"/>
            <a:ext cx="8233887" cy="3996081"/>
          </a:xfrm>
        </p:spPr>
        <p:txBody>
          <a:bodyPr tIns="0">
            <a:noAutofit/>
          </a:bodyPr>
          <a:lstStyle>
            <a:lvl1pPr marL="0" indent="0">
              <a:buNone/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6804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0"/>
            <a:ext cx="9147600" cy="686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751" tIns="45875" rIns="91751" bIns="45875" rtlCol="0" anchor="ctr"/>
          <a:lstStyle/>
          <a:p>
            <a:pPr algn="ctr"/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000" y="489600"/>
            <a:ext cx="8233887" cy="1308571"/>
          </a:xfrm>
        </p:spPr>
        <p:txBody>
          <a:bodyPr tIns="0" anchor="t">
            <a:noAutofit/>
          </a:bodyPr>
          <a:lstStyle>
            <a:lvl1pPr algn="l">
              <a:lnSpc>
                <a:spcPts val="4917"/>
              </a:lnSpc>
              <a:defRPr sz="4700" b="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18800"/>
            <a:ext cx="8233887" cy="3996081"/>
          </a:xfrm>
        </p:spPr>
        <p:txBody>
          <a:bodyPr tIns="0">
            <a:noAutofit/>
          </a:bodyPr>
          <a:lstStyle>
            <a:lvl1pPr marL="0" indent="0">
              <a:buNone/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B44-4615-4B11-B397-C75578C45028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550459" y="6102164"/>
            <a:ext cx="3920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4661157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6719119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482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 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0"/>
            <a:ext cx="91476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751" tIns="45875" rIns="91751" bIns="45875" rtlCol="0" anchor="ctr"/>
          <a:lstStyle/>
          <a:p>
            <a:pPr algn="ctr"/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000" y="489600"/>
            <a:ext cx="8233887" cy="1308571"/>
          </a:xfrm>
        </p:spPr>
        <p:txBody>
          <a:bodyPr tIns="0" anchor="t">
            <a:noAutofit/>
          </a:bodyPr>
          <a:lstStyle>
            <a:lvl1pPr algn="l">
              <a:lnSpc>
                <a:spcPts val="4917"/>
              </a:lnSpc>
              <a:defRPr sz="4700" b="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18800"/>
            <a:ext cx="8233887" cy="3996081"/>
          </a:xfrm>
        </p:spPr>
        <p:txBody>
          <a:bodyPr tIns="0">
            <a:noAutofit/>
          </a:bodyPr>
          <a:lstStyle>
            <a:lvl1pPr marL="0" indent="0">
              <a:buNone/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63C8-582D-4804-A162-CB48499FA38B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550459" y="6102164"/>
            <a:ext cx="3920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4661157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6719119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022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2" y="499433"/>
            <a:ext cx="3848630" cy="2643916"/>
          </a:xfrm>
        </p:spPr>
        <p:txBody>
          <a:bodyPr tIns="0" anchor="t">
            <a:noAutofit/>
          </a:bodyPr>
          <a:lstStyle>
            <a:lvl1pPr algn="l">
              <a:lnSpc>
                <a:spcPts val="4917"/>
              </a:lnSpc>
              <a:defRPr sz="4700" b="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57523" y="471282"/>
            <a:ext cx="4071822" cy="5487514"/>
          </a:xfrm>
        </p:spPr>
        <p:txBody>
          <a:bodyPr tIns="0">
            <a:noAutofit/>
          </a:bodyPr>
          <a:lstStyle>
            <a:lvl1pPr marL="371146" indent="-371146">
              <a:buSzPct val="100000"/>
              <a:buFont typeface="Symbol" panose="05050102010706020507" pitchFamily="18" charset="2"/>
              <a:buChar char="¾"/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01AE-B940-4C1B-84F6-9A471D477BBF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2619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4568337" y="0"/>
            <a:ext cx="4580425" cy="6862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751" tIns="45875" rIns="91751" bIns="45875" rtlCol="0" anchor="ctr"/>
          <a:lstStyle/>
          <a:p>
            <a:pPr algn="ctr"/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000" y="500400"/>
            <a:ext cx="3848630" cy="2533558"/>
          </a:xfrm>
        </p:spPr>
        <p:txBody>
          <a:bodyPr tIns="0" anchor="t">
            <a:noAutofit/>
          </a:bodyPr>
          <a:lstStyle>
            <a:lvl1pPr algn="l">
              <a:lnSpc>
                <a:spcPts val="4917"/>
              </a:lnSpc>
              <a:defRPr sz="4700" b="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6BBC-913A-48EC-BB44-005599E8DE83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3"/>
          </p:nvPr>
        </p:nvSpPr>
        <p:spPr>
          <a:xfrm>
            <a:off x="464494" y="3131924"/>
            <a:ext cx="3772621" cy="2730380"/>
          </a:xfr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4661157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 userDrawn="1"/>
        </p:nvCxnSpPr>
        <p:spPr>
          <a:xfrm>
            <a:off x="6719119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56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og baggrund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/>
          <p:cNvSpPr>
            <a:spLocks noGrp="1"/>
          </p:cNvSpPr>
          <p:nvPr>
            <p:ph type="pic" sz="quarter" idx="14"/>
          </p:nvPr>
        </p:nvSpPr>
        <p:spPr>
          <a:xfrm>
            <a:off x="4568337" y="857"/>
            <a:ext cx="4580426" cy="686104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000" y="500400"/>
            <a:ext cx="3848630" cy="2533558"/>
          </a:xfrm>
        </p:spPr>
        <p:txBody>
          <a:bodyPr tIns="0" anchor="t">
            <a:noAutofit/>
          </a:bodyPr>
          <a:lstStyle>
            <a:lvl1pPr algn="l">
              <a:lnSpc>
                <a:spcPts val="4917"/>
              </a:lnSpc>
              <a:defRPr sz="4700" b="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4BCA-7BF0-4EAA-BFD8-193394C4F40E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3"/>
          </p:nvPr>
        </p:nvSpPr>
        <p:spPr>
          <a:xfrm>
            <a:off x="464400" y="3132000"/>
            <a:ext cx="3772621" cy="2730380"/>
          </a:xfr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4" name="Pladsholder til billede 15"/>
          <p:cNvSpPr>
            <a:spLocks noGrp="1"/>
          </p:cNvSpPr>
          <p:nvPr>
            <p:ph type="pic" sz="quarter" idx="15" hasCustomPrompt="1"/>
          </p:nvPr>
        </p:nvSpPr>
        <p:spPr>
          <a:xfrm>
            <a:off x="6728848" y="6102000"/>
            <a:ext cx="1875600" cy="0"/>
          </a:xfrm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16" name="Pladsholder til billede 15"/>
          <p:cNvSpPr>
            <a:spLocks noGrp="1"/>
          </p:cNvSpPr>
          <p:nvPr>
            <p:ph type="pic" sz="quarter" idx="16" hasCustomPrompt="1"/>
          </p:nvPr>
        </p:nvSpPr>
        <p:spPr>
          <a:xfrm>
            <a:off x="4661157" y="6102000"/>
            <a:ext cx="1875600" cy="0"/>
          </a:xfrm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17" name="Pladsholder til billede 15"/>
          <p:cNvSpPr>
            <a:spLocks noGrp="1"/>
          </p:cNvSpPr>
          <p:nvPr>
            <p:ph type="pic" sz="quarter" idx="17" hasCustomPrompt="1"/>
          </p:nvPr>
        </p:nvSpPr>
        <p:spPr>
          <a:xfrm>
            <a:off x="6728848" y="834331"/>
            <a:ext cx="1875600" cy="0"/>
          </a:xfrm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69776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506" y="464539"/>
            <a:ext cx="8233887" cy="891310"/>
          </a:xfrm>
        </p:spPr>
        <p:txBody>
          <a:bodyPr anchor="t">
            <a:normAutofit/>
          </a:bodyPr>
          <a:lstStyle>
            <a:lvl1pPr algn="l">
              <a:lnSpc>
                <a:spcPts val="2408"/>
              </a:lnSpc>
              <a:defRPr sz="220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7F93-6153-4861-B655-F269DA3048ED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4661157" y="1802553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 userDrawn="1"/>
        </p:nvCxnSpPr>
        <p:spPr>
          <a:xfrm>
            <a:off x="6710410" y="1802553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/>
          <p:nvPr userDrawn="1"/>
        </p:nvCxnSpPr>
        <p:spPr>
          <a:xfrm>
            <a:off x="538486" y="1802553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>
            <a:off x="2609284" y="1802553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ladsholder til tekst 14"/>
          <p:cNvSpPr>
            <a:spLocks noGrp="1"/>
          </p:cNvSpPr>
          <p:nvPr>
            <p:ph type="body" sz="quarter" idx="13"/>
          </p:nvPr>
        </p:nvSpPr>
        <p:spPr>
          <a:xfrm>
            <a:off x="453465" y="2012591"/>
            <a:ext cx="8297380" cy="3674437"/>
          </a:xfrm>
        </p:spPr>
        <p:txBody>
          <a:bodyPr numCol="4" spcCol="180612">
            <a:norm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8694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439" y="274829"/>
            <a:ext cx="8233887" cy="1143794"/>
          </a:xfrm>
          <a:prstGeom prst="rect">
            <a:avLst/>
          </a:prstGeom>
        </p:spPr>
        <p:txBody>
          <a:bodyPr vert="horz" lIns="91751" tIns="45875" rIns="91751" bIns="45875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439" y="1601313"/>
            <a:ext cx="8233887" cy="4206332"/>
          </a:xfrm>
          <a:prstGeom prst="rect">
            <a:avLst/>
          </a:prstGeom>
        </p:spPr>
        <p:txBody>
          <a:bodyPr vert="horz" lIns="91751" tIns="45875" rIns="91751" bIns="45875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630698" y="6206396"/>
            <a:ext cx="1232615" cy="365379"/>
          </a:xfrm>
          <a:prstGeom prst="rect">
            <a:avLst/>
          </a:prstGeom>
        </p:spPr>
        <p:txBody>
          <a:bodyPr vert="horz" lIns="91751" tIns="45875" rIns="91751" bIns="45875" rtlCol="0" anchor="t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D6C43E05-5416-43CC-9354-A0F970D8A001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46048" y="6206396"/>
            <a:ext cx="2897109" cy="365379"/>
          </a:xfrm>
          <a:prstGeom prst="rect">
            <a:avLst/>
          </a:prstGeom>
        </p:spPr>
        <p:txBody>
          <a:bodyPr vert="horz" lIns="91751" tIns="45875" rIns="91751" bIns="45875" rtlCol="0" anchor="t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878555" y="6206396"/>
            <a:ext cx="808210" cy="365379"/>
          </a:xfrm>
          <a:prstGeom prst="rect">
            <a:avLst/>
          </a:prstGeom>
        </p:spPr>
        <p:txBody>
          <a:bodyPr vert="horz" lIns="91751" tIns="45875" rIns="91751" bIns="45875" rtlCol="0" anchor="t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9" name="Lige forbindelse 8"/>
          <p:cNvCxnSpPr/>
          <p:nvPr/>
        </p:nvCxnSpPr>
        <p:spPr>
          <a:xfrm>
            <a:off x="550459" y="6102164"/>
            <a:ext cx="3920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>
            <a:off x="4661157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/>
        </p:nvCxnSpPr>
        <p:spPr>
          <a:xfrm>
            <a:off x="6719119" y="6102164"/>
            <a:ext cx="187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99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52" r:id="rId9"/>
    <p:sldLayoutId id="2147483666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91750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4066" indent="-344066" algn="l" defTabSz="91750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5476" indent="-286722" algn="l" defTabSz="91750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6886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5641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4395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3150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1904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40659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99413" indent="-229377" algn="l" defTabSz="9175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8754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7509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263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5018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3772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2527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11281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70036" algn="l" defTabSz="917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ns.dk/ansvarsomraader/affald/affaldsregistret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469925" y="1703189"/>
            <a:ext cx="8111764" cy="1626511"/>
          </a:xfrm>
        </p:spPr>
        <p:txBody>
          <a:bodyPr/>
          <a:lstStyle/>
          <a:p>
            <a:pPr algn="ctr"/>
            <a:r>
              <a:rPr lang="da-DK" altLang="da-DK" sz="4000" kern="0" dirty="0" smtClean="0">
                <a:solidFill>
                  <a:srgbClr val="596F7A"/>
                </a:solidFill>
              </a:rPr>
              <a:t>Om affaldsregistret</a:t>
            </a:r>
            <a:br>
              <a:rPr lang="da-DK" altLang="da-DK" sz="4000" kern="0" dirty="0" smtClean="0">
                <a:solidFill>
                  <a:srgbClr val="596F7A"/>
                </a:solidFill>
              </a:rPr>
            </a:br>
            <a:endParaRPr lang="da-DK" altLang="da-DK" sz="2800" kern="0" dirty="0">
              <a:solidFill>
                <a:srgbClr val="596F7A"/>
              </a:solidFill>
            </a:endParaRPr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>
          <a:xfrm>
            <a:off x="447166" y="2927325"/>
            <a:ext cx="8111764" cy="3024336"/>
          </a:xfrm>
        </p:spPr>
        <p:txBody>
          <a:bodyPr/>
          <a:lstStyle/>
          <a:p>
            <a:pPr lvl="0" algn="ctr" defTabSz="914400" fontAlgn="base">
              <a:spcAft>
                <a:spcPct val="0"/>
              </a:spcAft>
              <a:buClr>
                <a:srgbClr val="FD7E1D"/>
              </a:buClr>
            </a:pPr>
            <a:r>
              <a:rPr lang="da-DK" altLang="da-DK" sz="2800" kern="0" dirty="0" smtClean="0">
                <a:solidFill>
                  <a:srgbClr val="596F7A"/>
                </a:solidFill>
                <a:latin typeface="+mj-lt"/>
              </a:rPr>
              <a:t>v/Hanne Ramussen og Annette Arent</a:t>
            </a:r>
            <a:endParaRPr lang="da-DK" altLang="da-DK" sz="2800" kern="0" dirty="0">
              <a:solidFill>
                <a:srgbClr val="596F7A"/>
              </a:solidFill>
              <a:latin typeface="+mj-lt"/>
            </a:endParaRP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AA90-7FB3-420D-BEE1-5E3BD5B1234C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1</a:t>
            </a:fld>
            <a:endParaRPr lang="da-DK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056" y="4151461"/>
            <a:ext cx="512156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0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</a:t>
            </a:r>
            <a:r>
              <a:rPr lang="da-DK" sz="4000" dirty="0"/>
              <a:t>– </a:t>
            </a:r>
            <a:r>
              <a:rPr lang="da-DK" sz="4000" dirty="0" smtClean="0"/>
              <a:t>indhold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559173"/>
            <a:ext cx="8233887" cy="4355545"/>
          </a:xfrm>
        </p:spPr>
        <p:txBody>
          <a:bodyPr/>
          <a:lstStyle/>
          <a:p>
            <a:r>
              <a:rPr lang="da-DK" sz="2800" dirty="0" smtClean="0"/>
              <a:t>Affaldsregisterbekendtgørelsen </a:t>
            </a:r>
            <a:r>
              <a:rPr lang="da-DK" sz="2800" dirty="0"/>
              <a:t>handler om</a:t>
            </a:r>
            <a:r>
              <a:rPr lang="da-DK" sz="2800" dirty="0" smtClean="0"/>
              <a:t>:</a:t>
            </a:r>
          </a:p>
          <a:p>
            <a:endParaRPr lang="da-DK" sz="2800" dirty="0"/>
          </a:p>
          <a:p>
            <a:pPr marL="514350" lvl="0" indent="-514350">
              <a:buFont typeface="+mj-lt"/>
              <a:buAutoNum type="arabicParenR"/>
            </a:pPr>
            <a:r>
              <a:rPr lang="da-DK" sz="2800" dirty="0" smtClean="0"/>
              <a:t>Hvem </a:t>
            </a:r>
            <a:r>
              <a:rPr lang="da-DK" sz="2800" dirty="0"/>
              <a:t>skal </a:t>
            </a:r>
            <a:r>
              <a:rPr lang="da-DK" sz="2800" dirty="0" smtClean="0"/>
              <a:t>registreres</a:t>
            </a:r>
          </a:p>
          <a:p>
            <a:pPr marL="514350" lvl="0" indent="-514350">
              <a:buFont typeface="+mj-lt"/>
              <a:buAutoNum type="arabicParenR"/>
            </a:pPr>
            <a:r>
              <a:rPr lang="da-DK" sz="2800" dirty="0" smtClean="0"/>
              <a:t>Hvordan </a:t>
            </a:r>
            <a:r>
              <a:rPr lang="da-DK" sz="2800" dirty="0"/>
              <a:t>sker </a:t>
            </a:r>
            <a:r>
              <a:rPr lang="da-DK" sz="2800" dirty="0" smtClean="0"/>
              <a:t>registrering</a:t>
            </a:r>
            <a:endParaRPr lang="da-DK" sz="2800" dirty="0"/>
          </a:p>
          <a:p>
            <a:pPr marL="514350" indent="-514350">
              <a:buFont typeface="+mj-lt"/>
              <a:buAutoNum type="arabicParenR"/>
            </a:pPr>
            <a:r>
              <a:rPr lang="da-DK" sz="2800" dirty="0"/>
              <a:t>Gebyr</a:t>
            </a:r>
          </a:p>
          <a:p>
            <a:pPr marL="514350" lvl="0" indent="-514350">
              <a:buFont typeface="+mj-lt"/>
              <a:buAutoNum type="arabicParenR"/>
            </a:pPr>
            <a:r>
              <a:rPr lang="da-DK" sz="2800" dirty="0" smtClean="0"/>
              <a:t>Tilsyn</a:t>
            </a:r>
          </a:p>
          <a:p>
            <a:pPr marL="514350" indent="-514350">
              <a:buFont typeface="+mj-lt"/>
              <a:buAutoNum type="arabicParenR"/>
            </a:pPr>
            <a:r>
              <a:rPr lang="da-DK" sz="2800" dirty="0"/>
              <a:t>Straf</a:t>
            </a:r>
          </a:p>
          <a:p>
            <a:pPr lvl="0"/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08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853240"/>
          </a:xfrm>
        </p:spPr>
        <p:txBody>
          <a:bodyPr/>
          <a:lstStyle/>
          <a:p>
            <a:r>
              <a:rPr lang="da-DK" sz="4000" dirty="0"/>
              <a:t>Affaldsregister – </a:t>
            </a:r>
            <a:r>
              <a:rPr lang="da-DK" sz="4000" dirty="0" smtClean="0"/>
              <a:t>registrerede 1/3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127125"/>
            <a:ext cx="8233887" cy="4787593"/>
          </a:xfrm>
        </p:spPr>
        <p:txBody>
          <a:bodyPr/>
          <a:lstStyle/>
          <a:p>
            <a:r>
              <a:rPr lang="da-DK" sz="2800" dirty="0" smtClean="0"/>
              <a:t>Ad </a:t>
            </a:r>
            <a:r>
              <a:rPr lang="da-DK" sz="2800" dirty="0"/>
              <a:t>1) Hvem skal </a:t>
            </a:r>
            <a:r>
              <a:rPr lang="da-DK" sz="2800" dirty="0" smtClean="0"/>
              <a:t>registreres, se affaldsregisterbekendtgørelsens § 4:</a:t>
            </a:r>
          </a:p>
          <a:p>
            <a:endParaRPr lang="da-D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Genanvendelsesanlæg og anlæg</a:t>
            </a:r>
            <a:r>
              <a:rPr lang="da-DK" sz="2800" dirty="0"/>
              <a:t>, der forbereder affald til genbrug, hvis de håndterer kildesorteret </a:t>
            </a:r>
            <a:r>
              <a:rPr lang="da-DK" sz="2800" dirty="0" smtClean="0"/>
              <a:t>erhvervsaffald </a:t>
            </a:r>
            <a:r>
              <a:rPr lang="da-DK" sz="1600" dirty="0" smtClean="0"/>
              <a:t>(anlæg</a:t>
            </a:r>
            <a:r>
              <a:rPr lang="da-DK" sz="1600" dirty="0"/>
              <a:t>, hvorpå der </a:t>
            </a:r>
            <a:r>
              <a:rPr lang="da-DK" sz="1600" dirty="0" smtClean="0"/>
              <a:t>foretages gen- anvendelsesoperationer som er enhver </a:t>
            </a:r>
            <a:r>
              <a:rPr lang="da-DK" sz="1600" dirty="0"/>
              <a:t>nyttiggørelsesoperation, </a:t>
            </a:r>
            <a:r>
              <a:rPr lang="da-DK" sz="1600" dirty="0" smtClean="0"/>
              <a:t>hvor </a:t>
            </a:r>
            <a:r>
              <a:rPr lang="da-DK" sz="1600" dirty="0" err="1" smtClean="0"/>
              <a:t>affaldsmateri</a:t>
            </a:r>
            <a:r>
              <a:rPr lang="da-DK" sz="1600" dirty="0" smtClean="0"/>
              <a:t>- </a:t>
            </a:r>
            <a:r>
              <a:rPr lang="da-DK" sz="1600" dirty="0" err="1" smtClean="0"/>
              <a:t>aler</a:t>
            </a:r>
            <a:r>
              <a:rPr lang="da-DK" sz="1600" dirty="0" smtClean="0"/>
              <a:t> </a:t>
            </a:r>
            <a:r>
              <a:rPr lang="da-DK" sz="1600" u="sng" dirty="0" err="1"/>
              <a:t>omforarbejdes</a:t>
            </a:r>
            <a:r>
              <a:rPr lang="da-DK" sz="1600" u="sng" dirty="0"/>
              <a:t> til produkter, materialer eller stoffer, hvad enten de bruges til det oprindelige formål eller til </a:t>
            </a:r>
            <a:r>
              <a:rPr lang="da-DK" sz="1600" u="sng" dirty="0" smtClean="0"/>
              <a:t>andre formål</a:t>
            </a:r>
            <a:r>
              <a:rPr lang="da-DK" sz="1600" dirty="0" smtClean="0"/>
              <a:t>, herunder </a:t>
            </a:r>
            <a:r>
              <a:rPr lang="da-DK" sz="1600" dirty="0" err="1" smtClean="0"/>
              <a:t>omforarbejdning</a:t>
            </a:r>
            <a:r>
              <a:rPr lang="da-DK" sz="1600" dirty="0" smtClean="0"/>
              <a:t> af organisk mat- </a:t>
            </a:r>
            <a:r>
              <a:rPr lang="da-DK" sz="1600" dirty="0" err="1" smtClean="0"/>
              <a:t>eriale</a:t>
            </a:r>
            <a:r>
              <a:rPr lang="da-DK" sz="1600" dirty="0"/>
              <a:t>, men ikke energiudnyttelse og </a:t>
            </a:r>
            <a:r>
              <a:rPr lang="da-DK" sz="1600" dirty="0" err="1"/>
              <a:t>omforarbejdning</a:t>
            </a:r>
            <a:r>
              <a:rPr lang="da-DK" sz="1600" dirty="0"/>
              <a:t> til materialer, der </a:t>
            </a:r>
            <a:r>
              <a:rPr lang="da-DK" sz="1600" dirty="0" smtClean="0"/>
              <a:t>skal anvend- es </a:t>
            </a:r>
            <a:r>
              <a:rPr lang="da-DK" sz="1600" dirty="0"/>
              <a:t>til brændsel eller </a:t>
            </a:r>
            <a:r>
              <a:rPr lang="da-DK" sz="1600" dirty="0" smtClean="0"/>
              <a:t>til opfyldelsesoperationer).</a:t>
            </a:r>
            <a:endParaRPr lang="da-DK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Transportører</a:t>
            </a:r>
            <a:r>
              <a:rPr lang="da-DK" sz="2800" dirty="0"/>
              <a:t> </a:t>
            </a:r>
            <a:r>
              <a:rPr lang="da-DK" sz="1600" dirty="0" smtClean="0"/>
              <a:t>(transport for </a:t>
            </a:r>
            <a:r>
              <a:rPr lang="da-DK" sz="1600" u="sng" dirty="0" smtClean="0"/>
              <a:t>fremmed regning</a:t>
            </a:r>
            <a:r>
              <a:rPr lang="da-DK" sz="1600" dirty="0" smtClean="0"/>
              <a:t>, transport fra A til B)</a:t>
            </a:r>
          </a:p>
          <a:p>
            <a:pPr lvl="0"/>
            <a:r>
              <a:rPr lang="da-DK" sz="2800" dirty="0" smtClean="0"/>
              <a:t>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49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Affaldsregistret – registrerede 2/3 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415157"/>
            <a:ext cx="8233887" cy="4499561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endParaRPr lang="da-DK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Forhandlere </a:t>
            </a:r>
            <a:r>
              <a:rPr lang="da-DK" sz="2800" dirty="0"/>
              <a:t>(virksomhed, der </a:t>
            </a:r>
            <a:r>
              <a:rPr lang="da-DK" sz="2800" u="sng" dirty="0"/>
              <a:t>køber og efterfølgende sælger</a:t>
            </a:r>
            <a:r>
              <a:rPr lang="da-DK" sz="2800" dirty="0"/>
              <a:t> affald, herunder forhandlere, der ikke fysisk tager affaldet i besiddelse</a:t>
            </a:r>
            <a:r>
              <a:rPr lang="da-DK" sz="2800" dirty="0" smtClean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Mægler (virksomheder, der </a:t>
            </a:r>
            <a:r>
              <a:rPr lang="da-DK" sz="2800" u="sng" dirty="0"/>
              <a:t>arrangerer nyttiggørelse eller bortskaffelse</a:t>
            </a:r>
            <a:r>
              <a:rPr lang="da-DK" sz="2800" dirty="0"/>
              <a:t> af affald på andres vegne, herunder mæglere, der ikke fysisk tager affaldet i besid- </a:t>
            </a:r>
            <a:r>
              <a:rPr lang="da-DK" sz="2800" dirty="0" err="1"/>
              <a:t>delse</a:t>
            </a:r>
            <a:r>
              <a:rPr lang="da-DK" sz="2800" dirty="0"/>
              <a:t>).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5355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781232"/>
          </a:xfrm>
        </p:spPr>
        <p:txBody>
          <a:bodyPr/>
          <a:lstStyle/>
          <a:p>
            <a:r>
              <a:rPr lang="da-DK" sz="4000" dirty="0"/>
              <a:t>Affaldsregister – </a:t>
            </a:r>
            <a:r>
              <a:rPr lang="da-DK" sz="4000" dirty="0" smtClean="0"/>
              <a:t>registrerede 3/3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055117"/>
            <a:ext cx="8233887" cy="4859601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endParaRPr lang="da-DK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Indsamlingsvirksomheder </a:t>
            </a:r>
            <a:r>
              <a:rPr lang="da-DK" sz="1600" dirty="0" smtClean="0"/>
              <a:t>(virksomheder</a:t>
            </a:r>
            <a:r>
              <a:rPr lang="da-DK" sz="1600" dirty="0"/>
              <a:t>, som henter eller modtager affald, og som efter eventuel </a:t>
            </a:r>
            <a:r>
              <a:rPr lang="da-DK" sz="1600" u="sng" dirty="0"/>
              <a:t>indledende sortering, foreløbig oplagring</a:t>
            </a:r>
            <a:r>
              <a:rPr lang="da-DK" sz="1600" dirty="0"/>
              <a:t> eller </a:t>
            </a:r>
            <a:r>
              <a:rPr lang="da-DK" sz="1600" u="sng" dirty="0"/>
              <a:t>forbehandling</a:t>
            </a:r>
            <a:r>
              <a:rPr lang="da-DK" sz="1600" dirty="0"/>
              <a:t> overdrager </a:t>
            </a:r>
            <a:r>
              <a:rPr lang="da-DK" sz="1600" dirty="0" smtClean="0"/>
              <a:t>affaldet).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Kommunale </a:t>
            </a:r>
            <a:r>
              <a:rPr lang="da-DK" sz="2800" dirty="0"/>
              <a:t>behandlingsanlæg</a:t>
            </a:r>
            <a:r>
              <a:rPr lang="da-DK" sz="3200" dirty="0"/>
              <a:t> </a:t>
            </a:r>
            <a:r>
              <a:rPr lang="da-DK" sz="1600" dirty="0" smtClean="0"/>
              <a:t>(anlæg</a:t>
            </a:r>
            <a:r>
              <a:rPr lang="da-DK" sz="1600" dirty="0"/>
              <a:t>, </a:t>
            </a:r>
            <a:r>
              <a:rPr lang="da-DK" sz="1600" dirty="0" smtClean="0"/>
              <a:t>der behandler af- fald </a:t>
            </a:r>
            <a:r>
              <a:rPr lang="da-DK" sz="1600" dirty="0"/>
              <a:t>til materialenyttiggørelse, og hvor en eller flere </a:t>
            </a:r>
            <a:r>
              <a:rPr lang="da-DK" sz="1600" dirty="0" smtClean="0"/>
              <a:t>kommuner tilsammen direkte eller indirekte ejer </a:t>
            </a:r>
            <a:r>
              <a:rPr lang="da-DK" sz="1600" dirty="0"/>
              <a:t>en væsentlig andel af anlægget eller </a:t>
            </a:r>
            <a:r>
              <a:rPr lang="da-DK" sz="1600" dirty="0" smtClean="0"/>
              <a:t>kapitalen </a:t>
            </a:r>
            <a:r>
              <a:rPr lang="da-DK" sz="1600" dirty="0"/>
              <a:t>i det selskab </a:t>
            </a:r>
            <a:r>
              <a:rPr lang="da-DK" sz="1600" dirty="0" smtClean="0"/>
              <a:t>mv., </a:t>
            </a:r>
            <a:r>
              <a:rPr lang="da-DK" sz="1600" dirty="0"/>
              <a:t>der ejer </a:t>
            </a:r>
            <a:r>
              <a:rPr lang="da-DK" sz="1600" dirty="0" smtClean="0"/>
              <a:t>anlægget. </a:t>
            </a:r>
            <a:r>
              <a:rPr lang="da-DK" sz="1600" dirty="0"/>
              <a:t>Ikke afhentning af </a:t>
            </a:r>
            <a:r>
              <a:rPr lang="da-DK" sz="1600" dirty="0" smtClean="0"/>
              <a:t>affald. Kun </a:t>
            </a:r>
            <a:r>
              <a:rPr lang="da-DK" sz="1600" u="sng" dirty="0" smtClean="0"/>
              <a:t>anlæg der er godkendt</a:t>
            </a:r>
            <a:r>
              <a:rPr lang="da-DK" sz="1600" dirty="0" smtClean="0"/>
              <a:t> efter ansøgning indsendt i 2009).</a:t>
            </a:r>
            <a:endParaRPr lang="da-DK" sz="3200" dirty="0" smtClean="0"/>
          </a:p>
          <a:p>
            <a:endParaRPr lang="da-DK" sz="2800" dirty="0" smtClean="0"/>
          </a:p>
          <a:p>
            <a:r>
              <a:rPr lang="da-DK" sz="2800" dirty="0" smtClean="0"/>
              <a:t>Se definitioner i affaldsregisterbekendtgørelsens </a:t>
            </a:r>
          </a:p>
          <a:p>
            <a:r>
              <a:rPr lang="da-DK" sz="2800" dirty="0" smtClean="0"/>
              <a:t>§ 2.</a:t>
            </a:r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9014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997256"/>
          </a:xfrm>
        </p:spPr>
        <p:txBody>
          <a:bodyPr/>
          <a:lstStyle/>
          <a:p>
            <a:r>
              <a:rPr lang="da-DK" sz="4000" dirty="0" smtClean="0"/>
              <a:t>Affaldsregister </a:t>
            </a:r>
            <a:r>
              <a:rPr lang="da-DK" sz="4000" dirty="0"/>
              <a:t>– </a:t>
            </a:r>
            <a:r>
              <a:rPr lang="da-DK" sz="4000" dirty="0" smtClean="0"/>
              <a:t>registrering 1/6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487165"/>
            <a:ext cx="8233887" cy="4427553"/>
          </a:xfrm>
        </p:spPr>
        <p:txBody>
          <a:bodyPr/>
          <a:lstStyle/>
          <a:p>
            <a:r>
              <a:rPr lang="da-DK" sz="2800" dirty="0" smtClean="0"/>
              <a:t>Ad </a:t>
            </a:r>
            <a:r>
              <a:rPr lang="da-DK" sz="2800" dirty="0"/>
              <a:t>2) Hvordan sker registrering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Log på Virk.dk. (</a:t>
            </a:r>
            <a:r>
              <a:rPr lang="da-DK" sz="2800" dirty="0" err="1" smtClean="0"/>
              <a:t>nemId</a:t>
            </a:r>
            <a:r>
              <a:rPr lang="da-DK" sz="2800" dirty="0" smtClean="0"/>
              <a:t> - erhverv) =&gt; Affaldsregister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Ansøgningen </a:t>
            </a:r>
            <a:r>
              <a:rPr lang="da-DK" sz="2800" dirty="0"/>
              <a:t>skal indeholde:</a:t>
            </a:r>
          </a:p>
          <a:p>
            <a:pPr marL="869410" lvl="2" indent="-457200" defTabSz="468000">
              <a:buFont typeface="Courier New" panose="02070309020205020404" pitchFamily="49" charset="0"/>
              <a:buChar char="o"/>
            </a:pPr>
            <a:r>
              <a:rPr lang="da-DK" sz="2800" dirty="0" smtClean="0"/>
              <a:t>Navn, adresse mv.</a:t>
            </a:r>
          </a:p>
          <a:p>
            <a:pPr marL="869410" lvl="2" indent="-457200" defTabSz="468000">
              <a:buFont typeface="Courier New" panose="02070309020205020404" pitchFamily="49" charset="0"/>
              <a:buChar char="o"/>
            </a:pPr>
            <a:r>
              <a:rPr lang="da-DK" sz="2800" dirty="0" smtClean="0"/>
              <a:t>CVR-nr.</a:t>
            </a:r>
            <a:r>
              <a:rPr lang="da-DK" sz="2800" dirty="0"/>
              <a:t> og produktionsnummer (P-nummer). </a:t>
            </a:r>
          </a:p>
          <a:p>
            <a:r>
              <a:rPr lang="da-DK" sz="2800" dirty="0"/>
              <a:t>	Krav om ét produktionsnummer pr. adresse 	=&gt; flere produktionsnumre pr. CVR-nr.</a:t>
            </a:r>
            <a:endParaRPr lang="da-DK" sz="2800" dirty="0" smtClean="0"/>
          </a:p>
          <a:p>
            <a:pPr marL="412210" lvl="2" indent="0" defTabSz="468000">
              <a:buNone/>
            </a:pPr>
            <a:endParaRPr lang="da-DK" sz="2800" dirty="0" smtClean="0"/>
          </a:p>
          <a:p>
            <a:endParaRPr lang="da-DK" sz="2800" dirty="0" smtClean="0"/>
          </a:p>
          <a:p>
            <a:endParaRPr lang="da-DK" sz="2800" dirty="0" smtClean="0"/>
          </a:p>
          <a:p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95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– registrering 2/6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199133"/>
            <a:ext cx="8233887" cy="4715585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Genanvendelsesanlæg mv. skal </a:t>
            </a:r>
            <a:r>
              <a:rPr lang="da-DK" sz="2800" dirty="0" smtClean="0"/>
              <a:t>også indsende:</a:t>
            </a:r>
          </a:p>
          <a:p>
            <a:pPr marL="869410" lvl="2" indent="-457200">
              <a:buFont typeface="Courier New" panose="02070309020205020404" pitchFamily="49" charset="0"/>
              <a:buChar char="o"/>
            </a:pPr>
            <a:r>
              <a:rPr lang="da-DK" sz="2800" dirty="0" smtClean="0"/>
              <a:t>miljøgodkendelse</a:t>
            </a:r>
            <a:r>
              <a:rPr lang="da-DK" sz="2800" dirty="0"/>
              <a:t>, når det er påkrævet</a:t>
            </a:r>
          </a:p>
          <a:p>
            <a:pPr marL="869410" lvl="2" indent="-457200">
              <a:buFont typeface="Courier New" panose="02070309020205020404" pitchFamily="49" charset="0"/>
              <a:buChar char="o"/>
            </a:pPr>
            <a:r>
              <a:rPr lang="da-DK" sz="2800" dirty="0"/>
              <a:t>oplysninger om affaldsfraktioner og genanvendelsesproces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Indsamlingsvirksomheder skal </a:t>
            </a:r>
            <a:r>
              <a:rPr lang="da-DK" sz="2800" dirty="0" smtClean="0"/>
              <a:t>også indsende</a:t>
            </a:r>
            <a:r>
              <a:rPr lang="da-DK" sz="2800" dirty="0"/>
              <a:t>:</a:t>
            </a:r>
          </a:p>
          <a:p>
            <a:pPr marL="869410" lvl="2" indent="-457200">
              <a:buFont typeface="Courier New" panose="02070309020205020404" pitchFamily="49" charset="0"/>
              <a:buChar char="o"/>
            </a:pPr>
            <a:r>
              <a:rPr lang="da-DK" sz="2800" dirty="0"/>
              <a:t>Indsamlerbevis eller bevis på kvalifikationer, der kan </a:t>
            </a:r>
            <a:r>
              <a:rPr lang="da-DK" sz="2800" dirty="0" smtClean="0"/>
              <a:t>sidestilles</a:t>
            </a:r>
          </a:p>
          <a:p>
            <a:pPr marL="869410" lvl="2" indent="-457200">
              <a:buFont typeface="Courier New" panose="02070309020205020404" pitchFamily="49" charset="0"/>
              <a:buChar char="o"/>
            </a:pPr>
            <a:r>
              <a:rPr lang="da-DK" sz="2800" dirty="0"/>
              <a:t>Miljøgodkendelse (gælder kun indsamlings- virksomheder med </a:t>
            </a:r>
            <a:r>
              <a:rPr lang="da-DK" sz="2800" dirty="0" smtClean="0"/>
              <a:t>forbehandling)</a:t>
            </a:r>
          </a:p>
          <a:p>
            <a:pPr marL="869410" lvl="2" indent="-457200">
              <a:buFont typeface="Courier New" panose="02070309020205020404" pitchFamily="49" charset="0"/>
              <a:buChar char="o"/>
            </a:pPr>
            <a:r>
              <a:rPr lang="da-DK" sz="2800" dirty="0"/>
              <a:t>A</a:t>
            </a:r>
            <a:r>
              <a:rPr lang="da-DK" sz="2800" dirty="0" smtClean="0"/>
              <a:t>ffaldsfraktioner.</a:t>
            </a:r>
            <a:endParaRPr lang="da-DK" sz="2800" dirty="0"/>
          </a:p>
          <a:p>
            <a:pPr marL="869410" lvl="2" indent="-457200">
              <a:buFont typeface="Courier New" panose="02070309020205020404" pitchFamily="49" charset="0"/>
              <a:buChar char="o"/>
            </a:pPr>
            <a:endParaRPr lang="da-DK" sz="28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367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– registrering 3/6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271141"/>
            <a:ext cx="8233887" cy="4643577"/>
          </a:xfrm>
        </p:spPr>
        <p:txBody>
          <a:bodyPr/>
          <a:lstStyle/>
          <a:p>
            <a:pPr marL="869410" lvl="2" indent="-457200">
              <a:buFont typeface="Courier New" panose="02070309020205020404" pitchFamily="49" charset="0"/>
              <a:buChar char="o"/>
            </a:pPr>
            <a:r>
              <a:rPr lang="da-DK" sz="2800" dirty="0" smtClean="0"/>
              <a:t>Oplysninger </a:t>
            </a:r>
            <a:r>
              <a:rPr lang="da-DK" sz="2800" dirty="0"/>
              <a:t>om forbehandling </a:t>
            </a:r>
            <a:r>
              <a:rPr lang="da-DK" sz="2800" dirty="0" smtClean="0"/>
              <a:t>af </a:t>
            </a:r>
            <a:r>
              <a:rPr lang="da-DK" sz="2800" dirty="0" err="1" smtClean="0"/>
              <a:t>genanven-deligt</a:t>
            </a:r>
            <a:r>
              <a:rPr lang="da-DK" sz="2800" dirty="0" smtClean="0"/>
              <a:t> erhvervsaffald (</a:t>
            </a:r>
            <a:r>
              <a:rPr lang="da-DK" sz="2800" dirty="0"/>
              <a:t>g</a:t>
            </a:r>
            <a:r>
              <a:rPr lang="da-DK" sz="2800" dirty="0" smtClean="0"/>
              <a:t>ælder kun </a:t>
            </a:r>
            <a:r>
              <a:rPr lang="da-DK" sz="2800" dirty="0" err="1" smtClean="0"/>
              <a:t>indsam-lingsvirksomheder</a:t>
            </a:r>
            <a:r>
              <a:rPr lang="da-DK" sz="2800" dirty="0" smtClean="0"/>
              <a:t> med forbehandling).</a:t>
            </a:r>
            <a:endParaRPr lang="da-DK" sz="2800" dirty="0"/>
          </a:p>
          <a:p>
            <a:endParaRPr lang="da-DK" sz="2800" dirty="0" smtClean="0"/>
          </a:p>
          <a:p>
            <a:r>
              <a:rPr lang="da-DK" sz="2800" dirty="0" smtClean="0"/>
              <a:t>Se affaldsregisterbekendtgørelsens </a:t>
            </a:r>
            <a:r>
              <a:rPr lang="da-DK" sz="2800" dirty="0"/>
              <a:t>§§ </a:t>
            </a:r>
            <a:r>
              <a:rPr lang="da-DK" sz="2800" dirty="0" smtClean="0"/>
              <a:t>9 </a:t>
            </a:r>
            <a:r>
              <a:rPr lang="da-DK" sz="2800" dirty="0"/>
              <a:t>og </a:t>
            </a:r>
            <a:r>
              <a:rPr lang="da-DK" sz="2800" dirty="0" smtClean="0"/>
              <a:t>16</a:t>
            </a:r>
            <a:endParaRPr lang="da-DK" sz="2800" dirty="0"/>
          </a:p>
          <a:p>
            <a:r>
              <a:rPr lang="da-DK" sz="2800" b="1" dirty="0" smtClean="0"/>
              <a:t/>
            </a:r>
            <a:br>
              <a:rPr lang="da-DK" sz="2800" b="1" dirty="0" smtClean="0"/>
            </a:br>
            <a:r>
              <a:rPr lang="da-DK" sz="2800" b="1" dirty="0" smtClean="0"/>
              <a:t>Bemærk</a:t>
            </a:r>
            <a:r>
              <a:rPr lang="da-DK" sz="2800" dirty="0" smtClean="0"/>
              <a:t>: Udenlandske </a:t>
            </a:r>
            <a:r>
              <a:rPr lang="da-DK" sz="2800" dirty="0"/>
              <a:t>virksomheder kan også </a:t>
            </a:r>
            <a:r>
              <a:rPr lang="da-DK" sz="2800" dirty="0" smtClean="0"/>
              <a:t>blive registreret </a:t>
            </a:r>
            <a:r>
              <a:rPr lang="da-DK" sz="2800" dirty="0"/>
              <a:t>i Affaldsregistret.</a:t>
            </a:r>
          </a:p>
          <a:p>
            <a:endParaRPr lang="da-DK" sz="2800" b="1" dirty="0" smtClean="0"/>
          </a:p>
          <a:p>
            <a:endParaRPr lang="da-DK" sz="2800" b="1" dirty="0"/>
          </a:p>
          <a:p>
            <a:endParaRPr lang="da-DK" sz="2800" b="1" dirty="0" smtClean="0"/>
          </a:p>
          <a:p>
            <a:endParaRPr lang="da-DK" sz="2800" b="1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5866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781231"/>
          </a:xfrm>
        </p:spPr>
        <p:txBody>
          <a:bodyPr/>
          <a:lstStyle/>
          <a:p>
            <a:r>
              <a:rPr lang="da-DK" sz="4000" dirty="0"/>
              <a:t>Affaldsregister – registrering </a:t>
            </a:r>
            <a:r>
              <a:rPr lang="da-DK" sz="4000" dirty="0" smtClean="0"/>
              <a:t>4/6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343149"/>
            <a:ext cx="8233887" cy="4571569"/>
          </a:xfrm>
        </p:spPr>
        <p:txBody>
          <a:bodyPr/>
          <a:lstStyle/>
          <a:p>
            <a:r>
              <a:rPr lang="da-DK" sz="2800" dirty="0"/>
              <a:t>Automatisk sagsbehandling </a:t>
            </a:r>
            <a:r>
              <a:rPr lang="da-DK" sz="2800" dirty="0" smtClean="0"/>
              <a:t>af: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Transportører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Mæglere og forhandlere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Indsamlingsvirksomheder uden forbehandling. </a:t>
            </a:r>
          </a:p>
          <a:p>
            <a:r>
              <a:rPr lang="da-DK" sz="2800" dirty="0" smtClean="0"/>
              <a:t>Manuel sagsbehandling af: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Genanvendelsesanlæg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Indsamlingsvirksomheder med forbehandling.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800" dirty="0"/>
          </a:p>
          <a:p>
            <a:r>
              <a:rPr lang="da-DK" sz="2800" dirty="0" smtClean="0"/>
              <a:t>Registrering =&gt; registreringsbevis.</a:t>
            </a:r>
          </a:p>
          <a:p>
            <a:endParaRPr lang="da-DK" sz="3200" dirty="0" smtClean="0"/>
          </a:p>
          <a:p>
            <a:endParaRPr lang="da-DK" sz="32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81838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853240"/>
          </a:xfrm>
        </p:spPr>
        <p:txBody>
          <a:bodyPr/>
          <a:lstStyle/>
          <a:p>
            <a:r>
              <a:rPr lang="da-DK" sz="4000" dirty="0" smtClean="0"/>
              <a:t>Affaldsregister </a:t>
            </a:r>
            <a:r>
              <a:rPr lang="da-DK" sz="4000" dirty="0"/>
              <a:t>– </a:t>
            </a:r>
            <a:r>
              <a:rPr lang="da-DK" sz="4000" dirty="0" smtClean="0"/>
              <a:t>registrering 5/6 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703189"/>
            <a:ext cx="8233887" cy="4211529"/>
          </a:xfrm>
        </p:spPr>
        <p:txBody>
          <a:bodyPr/>
          <a:lstStyle/>
          <a:p>
            <a:r>
              <a:rPr lang="da-DK" sz="2800" dirty="0"/>
              <a:t>Energistyrelsen </a:t>
            </a:r>
            <a:r>
              <a:rPr lang="da-DK" sz="2800" dirty="0" smtClean="0"/>
              <a:t>kan </a:t>
            </a:r>
            <a:r>
              <a:rPr lang="da-DK" sz="2800" u="sng" dirty="0" smtClean="0"/>
              <a:t>ikke godkende</a:t>
            </a:r>
            <a:r>
              <a:rPr lang="da-DK" sz="2800" dirty="0" smtClean="0"/>
              <a:t> ansøgningen </a:t>
            </a:r>
          </a:p>
          <a:p>
            <a:r>
              <a:rPr lang="da-DK" sz="2800" dirty="0"/>
              <a:t>=</a:t>
            </a:r>
            <a:r>
              <a:rPr lang="da-DK" sz="2800" dirty="0" smtClean="0"/>
              <a:t>&gt; </a:t>
            </a:r>
            <a:r>
              <a:rPr lang="da-DK" sz="2800" dirty="0"/>
              <a:t>afslag med klagevejledningen. </a:t>
            </a:r>
            <a:endParaRPr lang="da-DK" sz="2800" dirty="0" smtClean="0"/>
          </a:p>
          <a:p>
            <a:endParaRPr lang="da-DK" sz="2800" dirty="0" smtClean="0"/>
          </a:p>
          <a:p>
            <a:r>
              <a:rPr lang="da-DK" sz="2800" dirty="0" smtClean="0"/>
              <a:t>Klageinstans</a:t>
            </a:r>
            <a:r>
              <a:rPr lang="da-DK" sz="2800" dirty="0"/>
              <a:t>: Domstolssystemet</a:t>
            </a:r>
            <a:r>
              <a:rPr lang="da-DK" sz="2800" dirty="0" smtClean="0"/>
              <a:t>.</a:t>
            </a:r>
          </a:p>
          <a:p>
            <a:endParaRPr lang="da-DK" sz="2800" dirty="0"/>
          </a:p>
          <a:p>
            <a:r>
              <a:rPr lang="da-DK" sz="2800" dirty="0"/>
              <a:t>Se affaldsregisterbekendtgørelsens </a:t>
            </a:r>
            <a:r>
              <a:rPr lang="da-DK" sz="2800" dirty="0" smtClean="0"/>
              <a:t>§ 28.</a:t>
            </a:r>
            <a:endParaRPr lang="da-DK" sz="2800" dirty="0"/>
          </a:p>
          <a:p>
            <a:endParaRPr lang="da-DK" sz="2800" dirty="0"/>
          </a:p>
          <a:p>
            <a:r>
              <a:rPr lang="da-DK" sz="2800" dirty="0" smtClean="0"/>
              <a:t> </a:t>
            </a:r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88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– registrering 6/6 								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b="1" dirty="0"/>
              <a:t>Bemærk </a:t>
            </a:r>
            <a:br>
              <a:rPr lang="da-DK" sz="2800" b="1" dirty="0"/>
            </a:br>
            <a:r>
              <a:rPr lang="da-DK" sz="2800" dirty="0"/>
              <a:t>Når </a:t>
            </a:r>
            <a:r>
              <a:rPr lang="da-DK" sz="2800" dirty="0" smtClean="0"/>
              <a:t>genanvendelsesanlæg og indsamlingsvirk- </a:t>
            </a:r>
            <a:r>
              <a:rPr lang="da-DK" sz="2800" dirty="0" err="1" smtClean="0"/>
              <a:t>somheder</a:t>
            </a:r>
            <a:r>
              <a:rPr lang="da-DK" sz="2800" dirty="0" smtClean="0"/>
              <a:t> </a:t>
            </a:r>
            <a:r>
              <a:rPr lang="da-DK" sz="2800" dirty="0"/>
              <a:t>er </a:t>
            </a:r>
            <a:r>
              <a:rPr lang="da-DK" sz="2800" dirty="0" smtClean="0"/>
              <a:t>godkendt og registret i Affaldsregi- </a:t>
            </a:r>
            <a:r>
              <a:rPr lang="da-DK" sz="2800" dirty="0" err="1" smtClean="0"/>
              <a:t>stret</a:t>
            </a:r>
            <a:r>
              <a:rPr lang="da-DK" sz="2800" dirty="0" smtClean="0"/>
              <a:t> </a:t>
            </a:r>
            <a:r>
              <a:rPr lang="da-DK" sz="2800" dirty="0"/>
              <a:t>skal </a:t>
            </a:r>
            <a:r>
              <a:rPr lang="da-DK" sz="2800" dirty="0" smtClean="0"/>
              <a:t>de indberette </a:t>
            </a:r>
            <a:r>
              <a:rPr lang="da-DK" sz="2800" dirty="0"/>
              <a:t>oplysninger </a:t>
            </a:r>
            <a:r>
              <a:rPr lang="da-DK" sz="2800" dirty="0" smtClean="0"/>
              <a:t>om affald til Affaldsdatasystemet</a:t>
            </a:r>
            <a:r>
              <a:rPr lang="da-DK" sz="2800" dirty="0"/>
              <a:t>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19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185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781232"/>
          </a:xfrm>
        </p:spPr>
        <p:txBody>
          <a:bodyPr/>
          <a:lstStyle/>
          <a:p>
            <a:r>
              <a:rPr lang="da-DK" sz="4000" dirty="0"/>
              <a:t>Ordninger for </a:t>
            </a:r>
            <a:r>
              <a:rPr lang="da-DK" sz="4000" dirty="0" smtClean="0"/>
              <a:t>affald 1/3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199133"/>
            <a:ext cx="8233887" cy="4715585"/>
          </a:xfrm>
        </p:spPr>
        <p:txBody>
          <a:bodyPr/>
          <a:lstStyle/>
          <a:p>
            <a:pPr lvl="0"/>
            <a:r>
              <a:rPr lang="da-DK" sz="2800" dirty="0" smtClean="0"/>
              <a:t>Hovedregel: Affaldshåndtering </a:t>
            </a:r>
            <a:r>
              <a:rPr lang="da-DK" sz="2800" dirty="0"/>
              <a:t>er </a:t>
            </a:r>
            <a:r>
              <a:rPr lang="da-DK" sz="2800" dirty="0" smtClean="0"/>
              <a:t>en </a:t>
            </a:r>
            <a:r>
              <a:rPr lang="da-DK" sz="2800" dirty="0"/>
              <a:t>kommunal </a:t>
            </a:r>
            <a:r>
              <a:rPr lang="da-DK" sz="2800" dirty="0" smtClean="0"/>
              <a:t>opgave.</a:t>
            </a:r>
          </a:p>
          <a:p>
            <a:pPr lvl="0"/>
            <a:endParaRPr lang="da-DK" sz="2800" dirty="0" smtClean="0"/>
          </a:p>
          <a:p>
            <a:pPr lvl="0"/>
            <a:r>
              <a:rPr lang="da-DK" sz="2800" dirty="0" smtClean="0"/>
              <a:t>Undtagelse</a:t>
            </a:r>
            <a:r>
              <a:rPr lang="da-DK" sz="2800" dirty="0"/>
              <a:t>: Der er fastsat regler herom i loven eller i en bekendtgørelse.</a:t>
            </a:r>
          </a:p>
          <a:p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Se miljøbeskyttelseslovens </a:t>
            </a:r>
            <a:r>
              <a:rPr lang="da-DK" sz="2800" dirty="0"/>
              <a:t>§ </a:t>
            </a:r>
            <a:r>
              <a:rPr lang="da-DK" sz="2800" dirty="0" smtClean="0"/>
              <a:t>45.</a:t>
            </a:r>
            <a:r>
              <a:rPr lang="da-DK" sz="2800" dirty="0"/>
              <a:t/>
            </a:r>
            <a:br>
              <a:rPr lang="da-DK" sz="2800" dirty="0"/>
            </a:br>
            <a:endParaRPr lang="da-DK" sz="2800" dirty="0" smtClean="0"/>
          </a:p>
          <a:p>
            <a:endParaRPr lang="da-DK" sz="2800" dirty="0" smtClean="0"/>
          </a:p>
          <a:p>
            <a:endParaRPr lang="da-DK" sz="2800" dirty="0"/>
          </a:p>
          <a:p>
            <a:endParaRPr lang="da-DK" sz="2800" dirty="0" smtClean="0"/>
          </a:p>
          <a:p>
            <a:endParaRPr lang="da-DK" sz="2800" dirty="0"/>
          </a:p>
          <a:p>
            <a:endParaRPr lang="da-DK" sz="2800" dirty="0" smtClean="0"/>
          </a:p>
          <a:p>
            <a:endParaRPr lang="da-DK" sz="2800" dirty="0"/>
          </a:p>
          <a:p>
            <a:r>
              <a:rPr lang="da-DK" sz="2800" dirty="0" smtClean="0"/>
              <a:t>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95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781232"/>
          </a:xfrm>
        </p:spPr>
        <p:txBody>
          <a:bodyPr/>
          <a:lstStyle/>
          <a:p>
            <a:r>
              <a:rPr lang="da-DK" sz="4000" dirty="0" smtClean="0"/>
              <a:t>Affaldsregister – gebyr 1/2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415157"/>
            <a:ext cx="8233887" cy="4499561"/>
          </a:xfrm>
        </p:spPr>
        <p:txBody>
          <a:bodyPr/>
          <a:lstStyle/>
          <a:p>
            <a:r>
              <a:rPr lang="da-DK" sz="2800" dirty="0" smtClean="0"/>
              <a:t>Ad </a:t>
            </a:r>
            <a:r>
              <a:rPr lang="da-DK" sz="2800" dirty="0"/>
              <a:t>4</a:t>
            </a:r>
            <a:r>
              <a:rPr lang="da-DK" sz="2800" dirty="0" smtClean="0"/>
              <a:t>) </a:t>
            </a:r>
            <a:r>
              <a:rPr lang="da-DK" sz="2800" dirty="0"/>
              <a:t>Gebyr</a:t>
            </a:r>
          </a:p>
          <a:p>
            <a:r>
              <a:rPr lang="da-DK" sz="2800" dirty="0" smtClean="0"/>
              <a:t>Betaling af gebyr (sker med kortbetaling):</a:t>
            </a:r>
            <a:endParaRPr lang="da-DK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Et engangsgebyr for behandling af ansøgning </a:t>
            </a:r>
            <a:r>
              <a:rPr lang="da-DK" sz="2800" dirty="0" smtClean="0"/>
              <a:t>i registrering </a:t>
            </a:r>
            <a:r>
              <a:rPr lang="da-DK" sz="2800" dirty="0"/>
              <a:t>i </a:t>
            </a:r>
            <a:r>
              <a:rPr lang="da-DK" sz="2800" dirty="0" smtClean="0"/>
              <a:t>Affaldsregistret. Gebyret </a:t>
            </a:r>
            <a:r>
              <a:rPr lang="da-DK" sz="2800" dirty="0"/>
              <a:t>er i 2018 på 1.560 kr</a:t>
            </a:r>
            <a:r>
              <a:rPr lang="da-DK" sz="2800" dirty="0" smtClean="0"/>
              <a:t>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Et engangsgebyr for godkendelse i som indsamlingsvirksomhed. Gebyret </a:t>
            </a:r>
            <a:r>
              <a:rPr lang="da-DK" sz="2800" dirty="0"/>
              <a:t>er i </a:t>
            </a:r>
            <a:r>
              <a:rPr lang="da-DK" sz="2800" dirty="0" smtClean="0"/>
              <a:t>2018 </a:t>
            </a:r>
            <a:r>
              <a:rPr lang="da-DK" sz="2800" dirty="0"/>
              <a:t>på </a:t>
            </a:r>
            <a:r>
              <a:rPr lang="da-DK" sz="2800" dirty="0" smtClean="0"/>
              <a:t>1.560 kr.</a:t>
            </a:r>
            <a:endParaRPr lang="da-DK" sz="2800" dirty="0"/>
          </a:p>
          <a:p>
            <a:pPr marL="925200" indent="-457200">
              <a:buFont typeface="Arial" panose="020B0604020202020204" pitchFamily="34" charset="0"/>
              <a:buChar char="•"/>
            </a:pPr>
            <a:endParaRPr lang="da-DK" sz="2800" dirty="0"/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67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– gebyr 2/2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631181"/>
            <a:ext cx="8233887" cy="4283537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Et årligt gebyr til dækning af faktiske </a:t>
            </a:r>
            <a:r>
              <a:rPr lang="da-DK" sz="2800" dirty="0" err="1"/>
              <a:t>omkost-ninger</a:t>
            </a:r>
            <a:r>
              <a:rPr lang="da-DK" sz="2800" dirty="0"/>
              <a:t>, etablering, drift, vedligeholdelse og administration af </a:t>
            </a:r>
            <a:r>
              <a:rPr lang="da-DK" sz="2800" dirty="0" smtClean="0"/>
              <a:t>Affaldsregistret. Gebyret </a:t>
            </a:r>
            <a:r>
              <a:rPr lang="da-DK" sz="2800" dirty="0"/>
              <a:t>er i 2018 på 755 kr.</a:t>
            </a:r>
          </a:p>
          <a:p>
            <a:endParaRPr lang="da-DK" sz="2800" dirty="0" smtClean="0"/>
          </a:p>
          <a:p>
            <a:r>
              <a:rPr lang="da-DK" sz="2800" dirty="0" smtClean="0"/>
              <a:t>Se </a:t>
            </a:r>
            <a:r>
              <a:rPr lang="da-DK" sz="2800" dirty="0"/>
              <a:t>affaldsregisterbekendtgørelsens § </a:t>
            </a:r>
            <a:r>
              <a:rPr lang="da-DK" sz="2800" dirty="0" smtClean="0"/>
              <a:t>25.</a:t>
            </a:r>
            <a:endParaRPr lang="da-DK" sz="2800" dirty="0"/>
          </a:p>
          <a:p>
            <a:r>
              <a:rPr lang="da-DK" sz="2800" b="1" dirty="0"/>
              <a:t> </a:t>
            </a:r>
            <a:endParaRPr lang="da-DK" sz="2800" dirty="0"/>
          </a:p>
          <a:p>
            <a:r>
              <a:rPr lang="da-DK" sz="2800" b="1" dirty="0" smtClean="0"/>
              <a:t>Bemærk</a:t>
            </a:r>
            <a:r>
              <a:rPr lang="da-DK" sz="2800" dirty="0" smtClean="0"/>
              <a:t>: Der bliver opkrævet et gebyr </a:t>
            </a:r>
            <a:r>
              <a:rPr lang="da-DK" sz="2800" dirty="0"/>
              <a:t>pr</a:t>
            </a:r>
            <a:r>
              <a:rPr lang="da-DK" sz="2800" dirty="0" smtClean="0"/>
              <a:t>. </a:t>
            </a:r>
            <a:r>
              <a:rPr lang="da-DK" sz="2800" dirty="0" err="1" smtClean="0"/>
              <a:t>katego</a:t>
            </a:r>
            <a:r>
              <a:rPr lang="da-DK" sz="2800" dirty="0" smtClean="0"/>
              <a:t>- ri</a:t>
            </a:r>
            <a:r>
              <a:rPr lang="da-DK" sz="2800" dirty="0"/>
              <a:t>, </a:t>
            </a:r>
            <a:r>
              <a:rPr lang="da-DK" sz="2800" dirty="0" smtClean="0"/>
              <a:t>dog mægler og forhandlere én kategori.</a:t>
            </a:r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21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37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709224"/>
          </a:xfrm>
        </p:spPr>
        <p:txBody>
          <a:bodyPr/>
          <a:lstStyle/>
          <a:p>
            <a:r>
              <a:rPr lang="da-DK" sz="4000" dirty="0"/>
              <a:t>Affaldsregistret - tilsyn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343149"/>
            <a:ext cx="8233887" cy="4571569"/>
          </a:xfrm>
        </p:spPr>
        <p:txBody>
          <a:bodyPr/>
          <a:lstStyle/>
          <a:p>
            <a:r>
              <a:rPr lang="da-DK" sz="2800" dirty="0" smtClean="0"/>
              <a:t>Ad 4) Tilsyn </a:t>
            </a:r>
          </a:p>
          <a:p>
            <a:r>
              <a:rPr lang="da-DK" sz="2800" dirty="0" smtClean="0"/>
              <a:t>Energistyrelsen </a:t>
            </a:r>
            <a:r>
              <a:rPr lang="da-DK" sz="2800" dirty="0"/>
              <a:t>fører tilsyn med, at </a:t>
            </a:r>
            <a:r>
              <a:rPr lang="da-DK" sz="2800" dirty="0" err="1" smtClean="0"/>
              <a:t>bestemmel-serne</a:t>
            </a:r>
            <a:r>
              <a:rPr lang="da-DK" sz="2800" dirty="0" smtClean="0"/>
              <a:t> </a:t>
            </a:r>
            <a:r>
              <a:rPr lang="da-DK" sz="2800" dirty="0"/>
              <a:t>i </a:t>
            </a:r>
            <a:r>
              <a:rPr lang="da-DK" sz="2800" dirty="0" smtClean="0"/>
              <a:t>bekendtgørelsen bliver overholdt: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registreringspligtige virksomheder er registreret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virksomhederne er registreret korrekt.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der bliver betalt gebyr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800" dirty="0"/>
          </a:p>
          <a:p>
            <a:r>
              <a:rPr lang="da-DK" sz="2800" dirty="0"/>
              <a:t>Se affaldsregisterbekendtgørelsens § </a:t>
            </a:r>
            <a:r>
              <a:rPr lang="da-DK" sz="2800" dirty="0" smtClean="0"/>
              <a:t>27.</a:t>
            </a:r>
            <a:endParaRPr lang="da-DK" sz="2800" dirty="0"/>
          </a:p>
          <a:p>
            <a:endParaRPr lang="da-DK" sz="2800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350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/>
              <a:t>Affaldsregistret </a:t>
            </a:r>
            <a:r>
              <a:rPr lang="da-DK" sz="4000" dirty="0" smtClean="0"/>
              <a:t>– straf 1/2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127125"/>
            <a:ext cx="8233887" cy="4787593"/>
          </a:xfrm>
        </p:spPr>
        <p:txBody>
          <a:bodyPr/>
          <a:lstStyle/>
          <a:p>
            <a:r>
              <a:rPr lang="da-DK" sz="2800" dirty="0" smtClean="0"/>
              <a:t>Ad </a:t>
            </a:r>
            <a:r>
              <a:rPr lang="da-DK" sz="2800" dirty="0"/>
              <a:t>5</a:t>
            </a:r>
            <a:r>
              <a:rPr lang="da-DK" sz="2800" dirty="0" smtClean="0"/>
              <a:t>) </a:t>
            </a:r>
            <a:r>
              <a:rPr lang="da-DK" sz="2800" dirty="0"/>
              <a:t>Straf</a:t>
            </a:r>
          </a:p>
          <a:p>
            <a:r>
              <a:rPr lang="da-DK" sz="2800" dirty="0" smtClean="0"/>
              <a:t>Der er mulighed </a:t>
            </a:r>
            <a:r>
              <a:rPr lang="da-DK" sz="2800" dirty="0"/>
              <a:t>for at pålægge </a:t>
            </a:r>
            <a:r>
              <a:rPr lang="da-DK" sz="2800" dirty="0" smtClean="0"/>
              <a:t>personer </a:t>
            </a:r>
            <a:r>
              <a:rPr lang="da-DK" sz="2800" dirty="0"/>
              <a:t>og selskaber straf for at: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Drive virksomhed uden at være korrekt registreret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Undlade </a:t>
            </a:r>
            <a:r>
              <a:rPr lang="da-DK" sz="2800" dirty="0"/>
              <a:t>at </a:t>
            </a:r>
            <a:r>
              <a:rPr lang="da-DK" sz="2800" dirty="0" smtClean="0"/>
              <a:t>anmode om ændring af oplysninger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Modtage </a:t>
            </a:r>
            <a:r>
              <a:rPr lang="da-DK" sz="2800" dirty="0"/>
              <a:t>affaldsfraktioner som et anlæg ikke </a:t>
            </a:r>
            <a:r>
              <a:rPr lang="da-DK" sz="2800" dirty="0" smtClean="0"/>
              <a:t>er godkendt til at modtage.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23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678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– straf 2/2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271141"/>
            <a:ext cx="8233887" cy="4643577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Driver virksomhed uden godkendelse eller fortsætter med at drive virksomhed </a:t>
            </a:r>
            <a:r>
              <a:rPr lang="da-DK" sz="2800" dirty="0"/>
              <a:t>efter udløb af </a:t>
            </a:r>
            <a:r>
              <a:rPr lang="da-DK" sz="2800" dirty="0" smtClean="0"/>
              <a:t>godkendelse.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Indgår </a:t>
            </a:r>
            <a:r>
              <a:rPr lang="da-DK" sz="2800" dirty="0"/>
              <a:t>aftale om overtagelse af ansvaret for behandlingen af affaldsfraktioner, som virksomheden ikke er registreret til at måtte </a:t>
            </a:r>
            <a:r>
              <a:rPr lang="da-DK" sz="2800" dirty="0" smtClean="0"/>
              <a:t>modtage</a:t>
            </a:r>
          </a:p>
          <a:p>
            <a:r>
              <a:rPr lang="da-DK" sz="2800" dirty="0" smtClean="0"/>
              <a:t>Straffen er bøde, med mindre høje straf efter anden lovgivning.</a:t>
            </a:r>
          </a:p>
          <a:p>
            <a:r>
              <a:rPr lang="da-DK" sz="2800" dirty="0"/>
              <a:t>Se affaldsregisterbekendtgørelsens § 29.</a:t>
            </a:r>
          </a:p>
          <a:p>
            <a:endParaRPr lang="da-DK" sz="28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62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Kontaktoplysninger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Affaldsregistret: </a:t>
            </a:r>
          </a:p>
          <a:p>
            <a:endParaRPr lang="da-DK" sz="2800" dirty="0" smtClean="0"/>
          </a:p>
          <a:p>
            <a:r>
              <a:rPr lang="da-DK" sz="2800" dirty="0" smtClean="0"/>
              <a:t>E-mail: affaldsregister@ens.dk, </a:t>
            </a:r>
          </a:p>
          <a:p>
            <a:r>
              <a:rPr lang="da-DK" sz="2800" dirty="0" smtClean="0"/>
              <a:t>Telefon: 33 92 76 10 (mandag-torsdag 9-12)</a:t>
            </a:r>
          </a:p>
          <a:p>
            <a:endParaRPr lang="da-DK" sz="2800" dirty="0" smtClean="0"/>
          </a:p>
          <a:p>
            <a:r>
              <a:rPr lang="da-DK" sz="2800" dirty="0" smtClean="0"/>
              <a:t>Se også Energistyrelsens hjemmeside:</a:t>
            </a:r>
          </a:p>
          <a:p>
            <a:r>
              <a:rPr lang="da-DK" sz="2800" dirty="0">
                <a:hlinkClick r:id="rId2"/>
              </a:rPr>
              <a:t>https://</a:t>
            </a:r>
            <a:r>
              <a:rPr lang="da-DK" sz="2800" dirty="0" smtClean="0">
                <a:hlinkClick r:id="rId2"/>
              </a:rPr>
              <a:t>ens.dk/ansvarsomraader/affald/affaldsregistret</a:t>
            </a:r>
            <a:endParaRPr lang="da-DK" sz="2800" dirty="0" smtClean="0"/>
          </a:p>
          <a:p>
            <a:endParaRPr lang="da-DK" sz="2800" dirty="0" smtClean="0"/>
          </a:p>
          <a:p>
            <a:endParaRPr lang="da-DK" sz="28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D0A4-3777-44B4-912B-CA2A898730BB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 smtClean="0"/>
              <a:t>Side </a:t>
            </a:r>
            <a:fld id="{8E044AEF-F590-47CE-BE8F-5C241A59BA2A}" type="slidenum">
              <a:rPr lang="da-DK" smtClean="0"/>
              <a:pPr/>
              <a:t>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59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781232"/>
          </a:xfrm>
        </p:spPr>
        <p:txBody>
          <a:bodyPr/>
          <a:lstStyle/>
          <a:p>
            <a:r>
              <a:rPr lang="da-DK" sz="4000" dirty="0" smtClean="0"/>
              <a:t>Ordninger for affald 2/3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127125"/>
            <a:ext cx="8233887" cy="4968552"/>
          </a:xfrm>
        </p:spPr>
        <p:txBody>
          <a:bodyPr/>
          <a:lstStyle/>
          <a:p>
            <a:r>
              <a:rPr lang="da-DK" sz="2800" dirty="0"/>
              <a:t>Husholdningsaffald: borgerne skal bruge </a:t>
            </a:r>
            <a:r>
              <a:rPr lang="da-DK" sz="2800" dirty="0" err="1"/>
              <a:t>kom-munens</a:t>
            </a:r>
            <a:r>
              <a:rPr lang="da-DK" sz="2800" dirty="0"/>
              <a:t> ordning. </a:t>
            </a:r>
          </a:p>
          <a:p>
            <a:endParaRPr lang="da-DK" sz="2800" dirty="0" smtClean="0"/>
          </a:p>
          <a:p>
            <a:r>
              <a:rPr lang="da-DK" sz="2800" dirty="0" smtClean="0"/>
              <a:t>Erhvervsaffald</a:t>
            </a:r>
            <a:r>
              <a:rPr lang="da-DK" sz="2800" dirty="0"/>
              <a:t>: </a:t>
            </a:r>
            <a:r>
              <a:rPr lang="da-DK" sz="2800" dirty="0" smtClean="0"/>
              <a:t>Håndtering af virksomheders affald afhænger </a:t>
            </a:r>
            <a:r>
              <a:rPr lang="da-DK" sz="2800" dirty="0"/>
              <a:t>af, om det er genanvendeligt eller </a:t>
            </a:r>
            <a:r>
              <a:rPr lang="da-DK" sz="2800" dirty="0" smtClean="0"/>
              <a:t>ikke-genanvendeligt.</a:t>
            </a:r>
          </a:p>
          <a:p>
            <a:endParaRPr lang="da-DK" sz="2800" dirty="0"/>
          </a:p>
          <a:p>
            <a:r>
              <a:rPr lang="da-DK" sz="2800" dirty="0"/>
              <a:t>Det genanvendelige erhvervsaffald er </a:t>
            </a:r>
            <a:r>
              <a:rPr lang="da-DK" sz="2800" dirty="0" err="1" smtClean="0"/>
              <a:t>konkurren-ceudsat</a:t>
            </a:r>
            <a:r>
              <a:rPr lang="da-DK" sz="2800" dirty="0" smtClean="0"/>
              <a:t> =&gt; kommunerne må som </a:t>
            </a:r>
            <a:r>
              <a:rPr lang="da-DK" sz="2800" dirty="0"/>
              <a:t>hovedregel ikke må indsamle, anvise eller håndtere </a:t>
            </a:r>
            <a:r>
              <a:rPr lang="da-DK" sz="2800" dirty="0" err="1"/>
              <a:t>genanvende-lige</a:t>
            </a:r>
            <a:r>
              <a:rPr lang="da-DK" sz="2800" dirty="0"/>
              <a:t> erhvervsaffald.</a:t>
            </a:r>
          </a:p>
          <a:p>
            <a:endParaRPr lang="da-DK" sz="2800" dirty="0"/>
          </a:p>
          <a:p>
            <a:endParaRPr lang="da-DK" sz="32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661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853240"/>
          </a:xfrm>
        </p:spPr>
        <p:txBody>
          <a:bodyPr/>
          <a:lstStyle/>
          <a:p>
            <a:r>
              <a:rPr lang="da-DK" sz="4000" dirty="0" smtClean="0"/>
              <a:t>Ordninger for affald 3/3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343149"/>
            <a:ext cx="8233887" cy="4571569"/>
          </a:xfrm>
        </p:spPr>
        <p:txBody>
          <a:bodyPr/>
          <a:lstStyle/>
          <a:p>
            <a:endParaRPr lang="da-DK" sz="2800" dirty="0" smtClean="0"/>
          </a:p>
          <a:p>
            <a:r>
              <a:rPr lang="da-DK" sz="2800" dirty="0" smtClean="0"/>
              <a:t>Undtagelse</a:t>
            </a:r>
            <a:r>
              <a:rPr lang="da-DK" sz="2800" dirty="0"/>
              <a:t>: </a:t>
            </a:r>
            <a:r>
              <a:rPr lang="da-DK" sz="2800" dirty="0" smtClean="0"/>
              <a:t>kommunens eget affald.</a:t>
            </a:r>
          </a:p>
          <a:p>
            <a:endParaRPr lang="da-DK" sz="2800" dirty="0"/>
          </a:p>
          <a:p>
            <a:pPr fontAlgn="base"/>
            <a:r>
              <a:rPr lang="da-DK" sz="2800" dirty="0"/>
              <a:t>Undtagelse: </a:t>
            </a:r>
            <a:r>
              <a:rPr lang="da-DK" sz="2800" dirty="0" smtClean="0"/>
              <a:t>Kommunale genbrugspladser, som</a:t>
            </a:r>
          </a:p>
          <a:p>
            <a:pPr fontAlgn="base"/>
            <a:r>
              <a:rPr lang="da-DK" sz="2800" dirty="0" smtClean="0"/>
              <a:t>virksomheder </a:t>
            </a:r>
            <a:r>
              <a:rPr lang="da-DK" sz="2800" dirty="0"/>
              <a:t>skal have mulighed for at tilmelde sig </a:t>
            </a:r>
            <a:r>
              <a:rPr lang="da-DK" sz="2800" dirty="0" smtClean="0"/>
              <a:t>til og </a:t>
            </a:r>
            <a:r>
              <a:rPr lang="da-DK" sz="2800" dirty="0"/>
              <a:t>benytte </a:t>
            </a:r>
            <a:r>
              <a:rPr lang="da-DK" sz="2800" dirty="0" smtClean="0"/>
              <a:t>mod </a:t>
            </a:r>
            <a:r>
              <a:rPr lang="da-DK" sz="2800" dirty="0"/>
              <a:t>betaling af </a:t>
            </a:r>
            <a:r>
              <a:rPr lang="da-DK" sz="2800" dirty="0" smtClean="0"/>
              <a:t>gebyr (gælder </a:t>
            </a:r>
            <a:r>
              <a:rPr lang="da-DK" sz="2800" dirty="0"/>
              <a:t>for køretøjer op 3500 kg og kun med affald, der har samme karakter som </a:t>
            </a:r>
            <a:r>
              <a:rPr lang="da-DK" sz="2800" dirty="0" smtClean="0"/>
              <a:t>husholdningsaffald)</a:t>
            </a:r>
            <a:r>
              <a:rPr lang="da-DK" sz="2000" dirty="0" smtClean="0"/>
              <a:t>.</a:t>
            </a:r>
            <a:endParaRPr lang="da-DK" sz="2000" dirty="0"/>
          </a:p>
          <a:p>
            <a:r>
              <a:rPr lang="da-DK" sz="2800" b="1" dirty="0"/>
              <a:t> </a:t>
            </a:r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118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Aftale om genanvendeligt erhvervs-affald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703189"/>
            <a:ext cx="8233887" cy="4211529"/>
          </a:xfrm>
        </p:spPr>
        <p:txBody>
          <a:bodyPr/>
          <a:lstStyle/>
          <a:p>
            <a:r>
              <a:rPr lang="da-DK" sz="2800" dirty="0" smtClean="0"/>
              <a:t>Aftale om genanvendeligt erhvervsaffald i 2007: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Konkurrenceudsættelse </a:t>
            </a:r>
            <a:r>
              <a:rPr lang="da-DK" sz="2800" dirty="0"/>
              <a:t>af genanvendeligt </a:t>
            </a:r>
            <a:r>
              <a:rPr lang="da-DK" sz="2800" dirty="0" smtClean="0"/>
              <a:t>erhvervsaffald</a:t>
            </a:r>
            <a:r>
              <a:rPr lang="da-DK" sz="2800" dirty="0"/>
              <a:t> </a:t>
            </a:r>
            <a:r>
              <a:rPr lang="da-DK" sz="2800" dirty="0" smtClean="0"/>
              <a:t>=&gt; frit valg af genanvend-</a:t>
            </a:r>
            <a:r>
              <a:rPr lang="da-DK" sz="2800" dirty="0" err="1" smtClean="0"/>
              <a:t>elsesanlæg</a:t>
            </a:r>
            <a:r>
              <a:rPr lang="da-DK" sz="2800" dirty="0" smtClean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Ansvar for genanvendeligt erhvervsaffald kan overdrages til godkendt affaldsindsamler eller godkendt anlæg.</a:t>
            </a:r>
            <a:endParaRPr lang="da-D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Oprettelse </a:t>
            </a:r>
            <a:r>
              <a:rPr lang="da-DK" sz="2800" dirty="0"/>
              <a:t>af </a:t>
            </a:r>
            <a:r>
              <a:rPr lang="da-DK" sz="2800" dirty="0" smtClean="0"/>
              <a:t>register </a:t>
            </a:r>
            <a:r>
              <a:rPr lang="da-DK" sz="2800" dirty="0"/>
              <a:t>over aktører på området for genanvendeligt erhvervsaffald.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88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853240"/>
          </a:xfrm>
        </p:spPr>
        <p:txBody>
          <a:bodyPr/>
          <a:lstStyle/>
          <a:p>
            <a:r>
              <a:rPr lang="da-DK" sz="4000" dirty="0" smtClean="0"/>
              <a:t>Affaldsregistret - hjemmel 1/3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271141"/>
            <a:ext cx="8233887" cy="48245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EU’s affaldsdirektiv</a:t>
            </a:r>
          </a:p>
          <a:p>
            <a:pPr defTabSz="468000"/>
            <a:r>
              <a:rPr lang="da-DK" sz="2800" dirty="0" smtClean="0"/>
              <a:t>	Direktiv </a:t>
            </a:r>
            <a:r>
              <a:rPr lang="da-DK" sz="2800" dirty="0"/>
              <a:t>2008/98/EF af 19. november 2008 </a:t>
            </a:r>
            <a:r>
              <a:rPr lang="da-DK" sz="2800" dirty="0" smtClean="0"/>
              <a:t>om 	affald </a:t>
            </a:r>
            <a:r>
              <a:rPr lang="da-DK" sz="2800" dirty="0"/>
              <a:t>og om ophævelse af visse </a:t>
            </a:r>
            <a:r>
              <a:rPr lang="da-DK" sz="2800" dirty="0" smtClean="0"/>
              <a:t>direktiver</a:t>
            </a:r>
            <a:r>
              <a:rPr lang="da-DK" sz="2800" dirty="0"/>
              <a:t>.  </a:t>
            </a:r>
          </a:p>
          <a:p>
            <a:endParaRPr lang="da-DK" sz="2800" dirty="0" smtClean="0"/>
          </a:p>
          <a:p>
            <a:r>
              <a:rPr lang="da-DK" sz="2800" dirty="0" smtClean="0"/>
              <a:t>Direktivet er implementeret </a:t>
            </a:r>
            <a:r>
              <a:rPr lang="da-DK" sz="2800" dirty="0"/>
              <a:t>i </a:t>
            </a:r>
            <a:r>
              <a:rPr lang="da-DK" sz="2800" dirty="0" err="1" smtClean="0"/>
              <a:t>miljøbeskyttelses-loven</a:t>
            </a:r>
            <a:r>
              <a:rPr lang="da-DK" sz="2800" dirty="0" smtClean="0"/>
              <a:t> </a:t>
            </a:r>
            <a:r>
              <a:rPr lang="da-DK" sz="2800" dirty="0"/>
              <a:t>og bekendtgørelser ifølge </a:t>
            </a:r>
            <a:r>
              <a:rPr lang="da-DK" sz="2800" dirty="0" smtClean="0"/>
              <a:t>heraf.</a:t>
            </a:r>
          </a:p>
          <a:p>
            <a:endParaRPr lang="da-DK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Miljøbeskyttelsesloven</a:t>
            </a:r>
          </a:p>
          <a:p>
            <a:pPr defTabSz="468000"/>
            <a:r>
              <a:rPr lang="da-DK" sz="2800" dirty="0"/>
              <a:t>	</a:t>
            </a:r>
            <a:r>
              <a:rPr lang="da-DK" sz="2800" dirty="0" smtClean="0"/>
              <a:t>Lovbekendtgørelse </a:t>
            </a:r>
            <a:r>
              <a:rPr lang="da-DK" sz="2800" dirty="0"/>
              <a:t>lov nr. </a:t>
            </a:r>
            <a:r>
              <a:rPr lang="da-DK" sz="2800" dirty="0" smtClean="0"/>
              <a:t>1121 </a:t>
            </a:r>
            <a:r>
              <a:rPr lang="da-DK" sz="2800" dirty="0"/>
              <a:t>af </a:t>
            </a:r>
            <a:r>
              <a:rPr lang="da-DK" sz="2800" dirty="0" smtClean="0"/>
              <a:t>3. </a:t>
            </a:r>
            <a:r>
              <a:rPr lang="da-DK" sz="2800" dirty="0" err="1" smtClean="0"/>
              <a:t>sep</a:t>
            </a:r>
            <a:r>
              <a:rPr lang="da-DK" sz="2800" dirty="0" smtClean="0"/>
              <a:t>-	</a:t>
            </a:r>
            <a:r>
              <a:rPr lang="da-DK" sz="2800" dirty="0" err="1" smtClean="0"/>
              <a:t>tember</a:t>
            </a:r>
            <a:r>
              <a:rPr lang="da-DK" sz="2800" dirty="0" smtClean="0"/>
              <a:t> 2018 </a:t>
            </a:r>
            <a:r>
              <a:rPr lang="da-DK" sz="2800" dirty="0"/>
              <a:t>om miljøbeskyttelse. 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44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371" y="489910"/>
            <a:ext cx="8233887" cy="925248"/>
          </a:xfrm>
        </p:spPr>
        <p:txBody>
          <a:bodyPr/>
          <a:lstStyle/>
          <a:p>
            <a:r>
              <a:rPr lang="da-DK" sz="4000" dirty="0" smtClean="0"/>
              <a:t>Affaldsregister </a:t>
            </a:r>
            <a:r>
              <a:rPr lang="da-DK" sz="4000" dirty="0"/>
              <a:t>– </a:t>
            </a:r>
            <a:r>
              <a:rPr lang="da-DK" sz="4000" dirty="0" smtClean="0"/>
              <a:t>hjemmel 2/3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415157"/>
            <a:ext cx="8233887" cy="4499561"/>
          </a:xfrm>
        </p:spPr>
        <p:txBody>
          <a:bodyPr/>
          <a:lstStyle/>
          <a:p>
            <a:r>
              <a:rPr lang="da-DK" sz="2800" dirty="0" smtClean="0"/>
              <a:t>Ministeren fastsætter </a:t>
            </a:r>
            <a:r>
              <a:rPr lang="da-DK" sz="2800" dirty="0"/>
              <a:t>regler </a:t>
            </a:r>
            <a:r>
              <a:rPr lang="da-DK" sz="2800" dirty="0" smtClean="0"/>
              <a:t>om:</a:t>
            </a:r>
          </a:p>
          <a:p>
            <a:endParaRPr lang="da-DK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oprettelse af et </a:t>
            </a:r>
            <a:r>
              <a:rPr lang="da-DK" sz="2800" dirty="0" smtClean="0"/>
              <a:t>affaldsregister,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pligt </a:t>
            </a:r>
            <a:r>
              <a:rPr lang="da-DK" sz="2800" dirty="0"/>
              <a:t>til at tilmelde sig registeret, og </a:t>
            </a:r>
            <a:endParaRPr lang="da-DK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pligt </a:t>
            </a:r>
            <a:r>
              <a:rPr lang="da-DK" sz="2800" dirty="0"/>
              <a:t>til indberette oplysninger.</a:t>
            </a:r>
          </a:p>
          <a:p>
            <a:endParaRPr lang="da-DK" sz="2800" dirty="0" smtClean="0"/>
          </a:p>
          <a:p>
            <a:r>
              <a:rPr lang="da-DK" sz="2800" dirty="0" smtClean="0"/>
              <a:t>Se miljøbeskyttelseslovens </a:t>
            </a:r>
            <a:r>
              <a:rPr lang="da-DK" sz="2800" dirty="0"/>
              <a:t>§ 45 </a:t>
            </a:r>
            <a:r>
              <a:rPr lang="da-DK" sz="2800" dirty="0" smtClean="0"/>
              <a:t>d. </a:t>
            </a:r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142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Affaldsregistret – hjemmel 3/3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415157"/>
            <a:ext cx="8233887" cy="4499561"/>
          </a:xfrm>
        </p:spPr>
        <p:txBody>
          <a:bodyPr/>
          <a:lstStyle/>
          <a:p>
            <a:endParaRPr lang="da-DK" sz="2800" dirty="0" smtClean="0"/>
          </a:p>
          <a:p>
            <a:r>
              <a:rPr lang="da-DK" sz="2800" dirty="0" smtClean="0"/>
              <a:t>Reglen om oprettelse af et </a:t>
            </a:r>
            <a:r>
              <a:rPr lang="da-DK" sz="2800" dirty="0" err="1" smtClean="0"/>
              <a:t>affaldsregister</a:t>
            </a:r>
            <a:r>
              <a:rPr lang="da-DK" sz="2800" dirty="0" smtClean="0"/>
              <a:t> er </a:t>
            </a:r>
            <a:r>
              <a:rPr lang="da-DK" sz="2800" dirty="0"/>
              <a:t>udmøntet i bekendtgørelse nr. 896 af 29. juni 2017</a:t>
            </a:r>
          </a:p>
          <a:p>
            <a:r>
              <a:rPr lang="da-DK" sz="2800" dirty="0" smtClean="0"/>
              <a:t>om </a:t>
            </a:r>
            <a:r>
              <a:rPr lang="da-DK" sz="2800" dirty="0"/>
              <a:t>Affaldsregistret og om godkendelse som </a:t>
            </a:r>
            <a:r>
              <a:rPr lang="da-DK" sz="2800" dirty="0" smtClean="0"/>
              <a:t>indsamlingsvirksomhed (affaldsregisterbekendt-</a:t>
            </a:r>
            <a:r>
              <a:rPr lang="da-DK" sz="2800" dirty="0" err="1" smtClean="0"/>
              <a:t>gørelsen</a:t>
            </a:r>
            <a:r>
              <a:rPr lang="da-DK" sz="2800" dirty="0" smtClean="0"/>
              <a:t>). </a:t>
            </a:r>
          </a:p>
          <a:p>
            <a:endParaRPr lang="da-DK" sz="2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164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Affaldsregister </a:t>
            </a:r>
            <a:r>
              <a:rPr lang="da-DK" sz="4000" dirty="0"/>
              <a:t>– formål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8669" y="1487165"/>
            <a:ext cx="8233887" cy="4427553"/>
          </a:xfrm>
        </p:spPr>
        <p:txBody>
          <a:bodyPr/>
          <a:lstStyle/>
          <a:p>
            <a:r>
              <a:rPr lang="da-DK" sz="2800" dirty="0" smtClean="0"/>
              <a:t>Formålet </a:t>
            </a:r>
            <a:r>
              <a:rPr lang="da-DK" sz="2800" dirty="0"/>
              <a:t>med Affaldsregistret er to-ledet</a:t>
            </a:r>
            <a:r>
              <a:rPr lang="da-DK" sz="2800" dirty="0" smtClean="0"/>
              <a:t>:</a:t>
            </a:r>
          </a:p>
          <a:p>
            <a:endParaRPr lang="da-DK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/>
              <a:t>At sikre efterlevelse af affaldsdirektivets krav om godkendelse og registrering af </a:t>
            </a:r>
            <a:r>
              <a:rPr lang="da-DK" sz="2800" dirty="0" smtClean="0"/>
              <a:t>affalds-aktører.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</a:t>
            </a:r>
            <a:r>
              <a:rPr lang="da-DK" sz="2800" dirty="0"/>
              <a:t>understøtte at affaldsproducerende </a:t>
            </a:r>
            <a:r>
              <a:rPr lang="da-DK" sz="2800" dirty="0" err="1" smtClean="0"/>
              <a:t>virk-somheder</a:t>
            </a:r>
            <a:r>
              <a:rPr lang="da-DK" sz="2800" dirty="0" smtClean="0"/>
              <a:t> </a:t>
            </a:r>
            <a:r>
              <a:rPr lang="da-DK" sz="2800" dirty="0"/>
              <a:t>kan finde affaldsaktører </a:t>
            </a:r>
            <a:r>
              <a:rPr lang="da-DK" sz="2800" dirty="0" smtClean="0"/>
              <a:t>(=&gt; lette </a:t>
            </a:r>
            <a:r>
              <a:rPr lang="da-DK" sz="2800" dirty="0"/>
              <a:t>konkurrenceudsættelsen af erhvervsaffald).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591-981E-4A58-B0B3-7DB132FEA237}" type="datetime2">
              <a:rPr lang="da-DK" smtClean="0"/>
              <a:t>31. oktober 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Energistyrelsen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8E044AEF-F590-47CE-BE8F-5C241A59BA2A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52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EFKM">
      <a:dk1>
        <a:srgbClr val="000000"/>
      </a:dk1>
      <a:lt1>
        <a:sysClr val="window" lastClr="FFFFFF"/>
      </a:lt1>
      <a:dk2>
        <a:srgbClr val="1F497D"/>
      </a:dk2>
      <a:lt2>
        <a:srgbClr val="1DE2CD"/>
      </a:lt2>
      <a:accent1>
        <a:srgbClr val="0097A7"/>
      </a:accent1>
      <a:accent2>
        <a:srgbClr val="045C65"/>
      </a:accent2>
      <a:accent3>
        <a:srgbClr val="FF5252"/>
      </a:accent3>
      <a:accent4>
        <a:srgbClr val="673AB7"/>
      </a:accent4>
      <a:accent5>
        <a:srgbClr val="0C2D83"/>
      </a:accent5>
      <a:accent6>
        <a:srgbClr val="0091EA"/>
      </a:accent6>
      <a:hlink>
        <a:srgbClr val="0000FF"/>
      </a:hlink>
      <a:folHlink>
        <a:srgbClr val="800080"/>
      </a:folHlink>
    </a:clrScheme>
    <a:fontScheme name="EFK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4613</TotalTime>
  <Words>1068</Words>
  <Application>Microsoft Office PowerPoint</Application>
  <PresentationFormat>Brugerdefineret</PresentationFormat>
  <Paragraphs>245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25</vt:i4>
      </vt:variant>
    </vt:vector>
  </HeadingPairs>
  <TitlesOfParts>
    <vt:vector size="26" baseType="lpstr">
      <vt:lpstr>Kontortema</vt:lpstr>
      <vt:lpstr>Om affaldsregistret </vt:lpstr>
      <vt:lpstr>Ordninger for affald 1/3</vt:lpstr>
      <vt:lpstr>Ordninger for affald 2/3</vt:lpstr>
      <vt:lpstr>Ordninger for affald 3/3</vt:lpstr>
      <vt:lpstr>Aftale om genanvendeligt erhvervs-affald</vt:lpstr>
      <vt:lpstr>Affaldsregistret - hjemmel 1/3</vt:lpstr>
      <vt:lpstr>Affaldsregister – hjemmel 2/3</vt:lpstr>
      <vt:lpstr>Affaldsregistret – hjemmel 3/3</vt:lpstr>
      <vt:lpstr>Affaldsregister – formål </vt:lpstr>
      <vt:lpstr>Affaldsregister – indhold</vt:lpstr>
      <vt:lpstr>Affaldsregister – registrerede 1/3</vt:lpstr>
      <vt:lpstr>Affaldsregistret – registrerede 2/3 </vt:lpstr>
      <vt:lpstr>Affaldsregister – registrerede 3/3</vt:lpstr>
      <vt:lpstr>Affaldsregister – registrering 1/6</vt:lpstr>
      <vt:lpstr>Affaldsregister – registrering 2/6</vt:lpstr>
      <vt:lpstr>Affaldsregister – registrering 3/6</vt:lpstr>
      <vt:lpstr>Affaldsregister – registrering 4/6</vt:lpstr>
      <vt:lpstr>Affaldsregister – registrering 5/6 </vt:lpstr>
      <vt:lpstr>Affaldsregister – registrering 6/6         </vt:lpstr>
      <vt:lpstr>Affaldsregister – gebyr 1/2</vt:lpstr>
      <vt:lpstr>Affaldsregister – gebyr 2/2</vt:lpstr>
      <vt:lpstr>Affaldsregistret - tilsyn</vt:lpstr>
      <vt:lpstr>Affaldsregistret – straf 1/2</vt:lpstr>
      <vt:lpstr>Affaldsregister – straf 2/2</vt:lpstr>
      <vt:lpstr>Kontaktoplysninger</vt:lpstr>
    </vt:vector>
  </TitlesOfParts>
  <Company>www.RiisDATA.com v/Michael Riis Sørensen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www.RiisDATA.com v/Michael Riis Sørensen</dc:creator>
  <cp:lastModifiedBy>Annette Arent</cp:lastModifiedBy>
  <cp:revision>496</cp:revision>
  <cp:lastPrinted>2018-10-31T14:22:40Z</cp:lastPrinted>
  <dcterms:created xsi:type="dcterms:W3CDTF">2015-11-23T11:14:11Z</dcterms:created>
  <dcterms:modified xsi:type="dcterms:W3CDTF">2018-10-31T14:32:22Z</dcterms:modified>
</cp:coreProperties>
</file>