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64" r:id="rId5"/>
    <p:sldId id="277" r:id="rId6"/>
    <p:sldId id="278" r:id="rId7"/>
    <p:sldId id="279" r:id="rId8"/>
    <p:sldId id="288" r:id="rId9"/>
    <p:sldId id="280" r:id="rId10"/>
    <p:sldId id="281" r:id="rId11"/>
    <p:sldId id="282" r:id="rId12"/>
    <p:sldId id="283" r:id="rId13"/>
    <p:sldId id="285" r:id="rId14"/>
    <p:sldId id="284" r:id="rId15"/>
    <p:sldId id="286" r:id="rId16"/>
    <p:sldId id="267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1" autoAdjust="0"/>
    <p:restoredTop sz="94622" autoAdjust="0"/>
  </p:normalViewPr>
  <p:slideViewPr>
    <p:cSldViewPr snapToGrid="0" showGuides="1">
      <p:cViewPr varScale="1">
        <p:scale>
          <a:sx n="94" d="100"/>
          <a:sy n="94" d="100"/>
        </p:scale>
        <p:origin x="354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82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581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081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89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emf"/><Relationship Id="rId5" Type="http://schemas.openxmlformats.org/officeDocument/2006/relationships/image" Target="../media/image19.jpg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0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1.jpg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emf"/><Relationship Id="rId5" Type="http://schemas.openxmlformats.org/officeDocument/2006/relationships/image" Target="../media/image23.jpg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.emf"/><Relationship Id="rId2" Type="http://schemas.openxmlformats.org/officeDocument/2006/relationships/image" Target="../media/image2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emf"/><Relationship Id="rId4" Type="http://schemas.openxmlformats.org/officeDocument/2006/relationships/image" Target="../media/image27.jp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emf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21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23364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latin typeface="Arial Black" panose="020B0A04020102020204" pitchFamily="34" charset="0"/>
              </a:defRPr>
            </a:lvl1pPr>
          </a:lstStyle>
          <a:p>
            <a:r>
              <a:rPr lang="da-DK" noProof="0" dirty="0"/>
              <a:t>Overskrift I to linjer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4" y="4383656"/>
            <a:ext cx="9123363" cy="648000"/>
          </a:xfrm>
        </p:spPr>
        <p:txBody>
          <a:bodyPr/>
          <a:lstStyle>
            <a:lvl1pPr marL="0" indent="0" algn="l">
              <a:buNone/>
              <a:defRPr sz="16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/>
              <a:t>Klik, og tilføj sted og dato</a:t>
            </a:r>
          </a:p>
        </p:txBody>
      </p:sp>
      <p:sp>
        <p:nvSpPr>
          <p:cNvPr id="13" name="Pladsholder til slidenummer 12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39090"/>
            <a:ext cx="541920" cy="438620"/>
          </a:xfrm>
        </p:spPr>
        <p:txBody>
          <a:bodyPr/>
          <a:lstStyle>
            <a:lvl1pPr>
              <a:defRPr sz="100"/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Titeldias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7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1521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29999"/>
            <a:ext cx="2642920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3" y="0"/>
            <a:ext cx="2642920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Overskrift i maksimalt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/>
              <a:t>Indsæt tekst/punktopstilling eller klik på ikonerne for at indsætte tabel, graf, </a:t>
            </a:r>
            <a:r>
              <a:rPr lang="da-DK" noProof="0" dirty="0" err="1"/>
              <a:t>SmartArt</a:t>
            </a:r>
            <a:r>
              <a:rPr lang="da-DK" noProof="0" dirty="0"/>
              <a:t> eller video, brug andet layout til billedindsættelse (Billede)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4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19" name="Billed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6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7" name="Billede 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39684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ekst eller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30000"/>
            <a:ext cx="2642919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175" y="1898650"/>
            <a:ext cx="9116091" cy="3790950"/>
          </a:xfrm>
        </p:spPr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/>
              <a:t>Indsæt tekst/punktopstilling eller klik på ikonerne for at indsætte tabel, graf, </a:t>
            </a:r>
            <a:r>
              <a:rPr lang="da-DK" noProof="0" dirty="0" err="1"/>
              <a:t>SmartArt</a:t>
            </a:r>
            <a:r>
              <a:rPr lang="da-DK" noProof="0" dirty="0"/>
              <a:t> eller video, brug andet layout til billedindsættelse (Billede med kant)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2" name="Gruppe 11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2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7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8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19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25" name="Logo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bokse 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noProof="0" dirty="0"/>
              <a:t>Indsæt tekst/punktopstilling eller klik på ikonerne for at indsætte tabel, graf, </a:t>
            </a:r>
            <a:r>
              <a:rPr lang="da-DK" noProof="0" dirty="0" err="1"/>
              <a:t>SmartArt</a:t>
            </a:r>
            <a:r>
              <a:rPr lang="da-DK" noProof="0" dirty="0"/>
              <a:t> eller video, brug andet layout til billede-indsættelse (To bokse tekst og billede)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0"/>
            <a:ext cx="4462912" cy="3790951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noProof="0" dirty="0"/>
              <a:t>Indsæt tekst/punktopstilling eller klik på ikonerne for at indsætte tabel, graf, </a:t>
            </a:r>
            <a:r>
              <a:rPr lang="da-DK" noProof="0" dirty="0" err="1"/>
              <a:t>SmartArt</a:t>
            </a:r>
            <a:r>
              <a:rPr lang="da-DK" noProof="0" dirty="0"/>
              <a:t> eller video, brug andet layout til billede-indsættelse (To bokse tekst og billede)</a:t>
            </a:r>
          </a:p>
          <a:p>
            <a:pPr lvl="0"/>
            <a:endParaRPr lang="da-DK" noProof="0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19" name="Billed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19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8" name="Gruppe 17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9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eller grafik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4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31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2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3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1530000"/>
            <a:ext cx="264291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64610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/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Billede 2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0" y="1530000"/>
            <a:ext cx="2642915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2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Indsæt tekst/punktopstilling eller klik på ikonerne for at indsætte tabel, graf, </a:t>
            </a:r>
            <a:r>
              <a:rPr lang="da-DK" noProof="0" dirty="0" err="1"/>
              <a:t>SmartArt</a:t>
            </a:r>
            <a:r>
              <a:rPr lang="da-DK" noProof="0" dirty="0"/>
              <a:t> eller video, brug andet layout til billede-indsættelse (To bokse tekst og billede m kant)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1"/>
            <a:ext cx="4462912" cy="3790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Indsæt tekst/punktopstilling eller klik på ikonerne for at indsætte tabel, graf, </a:t>
            </a:r>
            <a:r>
              <a:rPr lang="da-DK" noProof="0" dirty="0" err="1"/>
              <a:t>SmartArt</a:t>
            </a:r>
            <a:r>
              <a:rPr lang="da-DK" noProof="0" dirty="0"/>
              <a:t> eller video , brug andet layout til billede-indsættelse (To bokse tekst og billede m kant)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0" name="Gruppe 19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1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/ grafik med kant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4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0"/>
            <a:ext cx="264291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27" name="Logo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550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okse 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7488" y="1941513"/>
            <a:ext cx="4462912" cy="3724926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3" cy="3790953"/>
          </a:xfrm>
        </p:spPr>
        <p:txBody>
          <a:bodyPr/>
          <a:lstStyle>
            <a:lvl1pPr>
              <a:defRPr baseline="0"/>
            </a:lvl1pPr>
            <a:lvl2pPr>
              <a:defRPr/>
            </a:lvl2pPr>
          </a:lstStyle>
          <a:p>
            <a:pPr lvl="0"/>
            <a:r>
              <a:rPr lang="da-DK" dirty="0"/>
              <a:t>Indsæt tekst eller punktopstilling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38" name="Billede 3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22" name="Gruppe 21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4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26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2" name="Gruppe 41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3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44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46" name="Billede 5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45" name="Billede 5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365470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og billede m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illede 3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800" y="1973"/>
            <a:ext cx="2637874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2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6399" y="1941513"/>
            <a:ext cx="446400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4" cy="379095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Indsæt tekst eller punktopstilling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5" name="Gruppe 24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6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 med kant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7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6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8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30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8" name="Gruppe 47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9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50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52" name="Billede 5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51" name="Billede 5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pic>
        <p:nvPicPr>
          <p:cNvPr id="32" name="Logo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52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5" y="1941512"/>
            <a:ext cx="9116086" cy="3726000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ikonet for at tilføje et billede</a:t>
            </a:r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1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2899975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dirty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Overskrift i maksimalt to linjer</a:t>
            </a:r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6" y="1941513"/>
            <a:ext cx="911609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 med kant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27" name="Billede 5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800" y="1972"/>
            <a:ext cx="2637874" cy="148195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9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4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45256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Overskrif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med kant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pic>
        <p:nvPicPr>
          <p:cNvPr id="12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16091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latin typeface="Arial Black" panose="020B0A04020102020204" pitchFamily="34" charset="0"/>
              </a:defRPr>
            </a:lvl1pPr>
          </a:lstStyle>
          <a:p>
            <a:r>
              <a:rPr lang="da-DK" noProof="0" dirty="0"/>
              <a:t>Overskrift I to linjer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0" cy="648000"/>
          </a:xfrm>
        </p:spPr>
        <p:txBody>
          <a:bodyPr/>
          <a:lstStyle>
            <a:lvl1pPr marL="0" indent="0" algn="l">
              <a:buNone/>
              <a:defRPr sz="16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/>
              <a:t>Klik, og tilføj sted og dato</a:t>
            </a:r>
          </a:p>
        </p:txBody>
      </p:sp>
      <p:sp>
        <p:nvSpPr>
          <p:cNvPr id="19" name="Pladsholder til slidenummer 18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15401"/>
            <a:ext cx="541920" cy="438620"/>
          </a:xfrm>
        </p:spPr>
        <p:txBody>
          <a:bodyPr/>
          <a:lstStyle>
            <a:lvl1pPr>
              <a:defRPr sz="1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kant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812" y="1972"/>
            <a:ext cx="2635898" cy="148195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6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38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5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</a:p>
        </p:txBody>
      </p:sp>
      <p:sp>
        <p:nvSpPr>
          <p:cNvPr id="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  <a:r>
              <a:rPr lang="da-DK" sz="1000" b="1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med kant</a:t>
            </a:r>
          </a:p>
        </p:txBody>
      </p:sp>
      <p:sp>
        <p:nvSpPr>
          <p:cNvPr id="1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5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792007" y="791999"/>
            <a:ext cx="11399993" cy="6066002"/>
          </a:xfrm>
          <a:solidFill>
            <a:srgbClr val="9B9B9B"/>
          </a:solidFill>
        </p:spPr>
        <p:txBody>
          <a:bodyPr tIns="252000"/>
          <a:lstStyle>
            <a:lvl1pPr algn="ctr"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her og indsæt baggrundsbillede via fanen INDSÆT / Billeder</a:t>
            </a:r>
          </a:p>
        </p:txBody>
      </p:sp>
      <p:sp>
        <p:nvSpPr>
          <p:cNvPr id="2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10465805" y="7224342"/>
            <a:ext cx="48000" cy="36000"/>
          </a:xfrm>
        </p:spPr>
        <p:txBody>
          <a:bodyPr/>
          <a:lstStyle>
            <a:lvl1pPr>
              <a:defRPr sz="100">
                <a:solidFill>
                  <a:schemeClr val="bg2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908176" y="2973600"/>
            <a:ext cx="9116090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 noProof="0" dirty="0"/>
              <a:t>Overskrift I to linjer</a:t>
            </a:r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2" cy="648000"/>
          </a:xfrm>
        </p:spPr>
        <p:txBody>
          <a:bodyPr/>
          <a:lstStyle>
            <a:lvl1pPr marL="0" indent="0" algn="l">
              <a:buNone/>
              <a:defRPr sz="1600" b="0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/>
              <a:t>Klik, og tilføj sted og dato</a:t>
            </a:r>
          </a:p>
        </p:txBody>
      </p:sp>
      <p:sp>
        <p:nvSpPr>
          <p:cNvPr id="24" name="Pladsholder til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grpSp>
        <p:nvGrpSpPr>
          <p:cNvPr id="26" name="Gruppe 25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27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28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30" name="Billede 5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billede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2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1972"/>
            <a:ext cx="2634581" cy="148195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76108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4" y="1170"/>
            <a:ext cx="2642284" cy="148566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Indsæt agenda overskrift</a:t>
            </a:r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/>
              <a:t>Indsæt agendapunkt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111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6" y="0"/>
            <a:ext cx="2641312" cy="1486832"/>
          </a:xfrm>
          <a:prstGeom prst="rect">
            <a:avLst/>
          </a:prstGeom>
          <a:ln w="6350">
            <a:solidFill>
              <a:schemeClr val="accent5"/>
            </a:solidFill>
          </a:ln>
        </p:spPr>
      </p:pic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Indsæt agenda overskrift</a:t>
            </a:r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/>
              <a:t>Indsæt agendapunkt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pic>
        <p:nvPicPr>
          <p:cNvPr id="19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2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dirty="0"/>
              <a:t>Indsæt titel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/>
              <a:t>Indsæt emne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/>
              <a:t>Indsæt tekst eller statement I flere linjer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0X 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1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1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ECBE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Indsæt emne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1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kant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/>
              <a:t>Indsæt tekst eller statement I flere linjer</a:t>
            </a:r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0X /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6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25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farvet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B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>
          <a:xfrm>
            <a:off x="1908176" y="1"/>
            <a:ext cx="9116090" cy="7921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>
          <a:xfrm rot="-5400000">
            <a:off x="-2042476" y="2834483"/>
            <a:ext cx="4876965" cy="79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2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farvet baggrund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Indsæt tekst eller statement I flere linjer</a:t>
            </a:r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0X /</a:t>
            </a:r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5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rgbClr val="9B9B9B"/>
          </a:solidFill>
        </p:spPr>
        <p:txBody>
          <a:bodyPr tIns="0" bIns="612000" anchor="b" anchorCtr="0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her og indsæt baggrundsbillede via fanen INDSÆT / Billeder</a:t>
            </a:r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en-GB" dirty="0"/>
          </a:p>
        </p:txBody>
      </p:sp>
      <p:sp>
        <p:nvSpPr>
          <p:cNvPr id="11" name="Pladsholder til sidefod 10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3" name="Pladsholder til tekst 11"/>
          <p:cNvSpPr>
            <a:spLocks noGrp="1"/>
          </p:cNvSpPr>
          <p:nvPr>
            <p:ph type="body" sz="quarter" idx="17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9620" y="2342"/>
            <a:ext cx="2631513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6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billede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uppe 16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18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19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21" name="Billede 5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0" name="Billede 5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slide i venstre side 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menuen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du vælge layout direkte 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du laver et nyt slide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Indsæt tekst eller statement I flere linjer</a:t>
            </a:r>
          </a:p>
        </p:txBody>
      </p:sp>
      <p:sp>
        <p:nvSpPr>
          <p:cNvPr id="34" name="Pladsholder til tekst 2"/>
          <p:cNvSpPr>
            <a:spLocks noGrp="1"/>
          </p:cNvSpPr>
          <p:nvPr>
            <p:ph type="body" sz="quarter" idx="18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0X /</a:t>
            </a:r>
          </a:p>
        </p:txBody>
      </p:sp>
    </p:spTree>
    <p:extLst>
      <p:ext uri="{BB962C8B-B14F-4D97-AF65-F5344CB8AC3E}">
        <p14:creationId xmlns:p14="http://schemas.microsoft.com/office/powerpoint/2010/main" val="161674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8175" y="792163"/>
            <a:ext cx="7561264" cy="914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8175" y="1898650"/>
            <a:ext cx="9116091" cy="379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8176" y="0"/>
            <a:ext cx="9116090" cy="7921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-5400000">
            <a:off x="-2042476" y="2834482"/>
            <a:ext cx="4876965" cy="79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5806" y="6048001"/>
            <a:ext cx="558460" cy="4386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000">
                <a:solidFill>
                  <a:srgbClr val="003B7A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74" r:id="rId4"/>
    <p:sldLayoutId id="2147483676" r:id="rId5"/>
    <p:sldLayoutId id="2147483651" r:id="rId6"/>
    <p:sldLayoutId id="2147483663" r:id="rId7"/>
    <p:sldLayoutId id="2147483664" r:id="rId8"/>
    <p:sldLayoutId id="2147483665" r:id="rId9"/>
    <p:sldLayoutId id="2147483666" r:id="rId10"/>
    <p:sldLayoutId id="2147483650" r:id="rId11"/>
    <p:sldLayoutId id="2147483652" r:id="rId12"/>
    <p:sldLayoutId id="2147483668" r:id="rId13"/>
    <p:sldLayoutId id="2147483657" r:id="rId14"/>
    <p:sldLayoutId id="2147483669" r:id="rId15"/>
    <p:sldLayoutId id="2147483670" r:id="rId16"/>
    <p:sldLayoutId id="2147483671" r:id="rId17"/>
    <p:sldLayoutId id="2147483654" r:id="rId18"/>
    <p:sldLayoutId id="2147483672" r:id="rId19"/>
    <p:sldLayoutId id="2147483655" r:id="rId20"/>
    <p:sldLayoutId id="2147483673" r:id="rId21"/>
  </p:sldLayoutIdLst>
  <p:hf sldNum="0" hdr="0"/>
  <p:txStyles>
    <p:titleStyle>
      <a:lvl1pPr algn="l" defTabSz="685800" rtl="0" eaLnBrk="1" latinLnBrk="0" hangingPunct="1">
        <a:lnSpc>
          <a:spcPct val="83000"/>
        </a:lnSpc>
        <a:spcBef>
          <a:spcPct val="0"/>
        </a:spcBef>
        <a:buNone/>
        <a:defRPr sz="2800" b="1" kern="1200">
          <a:solidFill>
            <a:srgbClr val="003B7A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​"/>
        <a:defRPr sz="1600" b="1" kern="1200">
          <a:solidFill>
            <a:srgbClr val="003B7A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600" kern="1200">
          <a:solidFill>
            <a:srgbClr val="003B7A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600" kern="1200">
          <a:solidFill>
            <a:srgbClr val="003B7A"/>
          </a:solidFill>
          <a:latin typeface="+mn-lt"/>
          <a:ea typeface="+mn-ea"/>
          <a:cs typeface="+mn-cs"/>
        </a:defRPr>
      </a:lvl3pPr>
      <a:lvl4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4pPr>
      <a:lvl5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5pPr>
      <a:lvl6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6pPr>
      <a:lvl7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7pPr>
      <a:lvl8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8pPr>
      <a:lvl9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6" userDrawn="1">
          <p15:clr>
            <a:srgbClr val="F26B43"/>
          </p15:clr>
        </p15:guide>
        <p15:guide id="2" pos="1202" userDrawn="1">
          <p15:clr>
            <a:srgbClr val="F26B43"/>
          </p15:clr>
        </p15:guide>
        <p15:guide id="3" pos="6949" userDrawn="1">
          <p15:clr>
            <a:srgbClr val="F26B43"/>
          </p15:clr>
        </p15:guide>
        <p15:guide id="4" orient="horz" pos="3584" userDrawn="1">
          <p15:clr>
            <a:srgbClr val="F26B43"/>
          </p15:clr>
        </p15:guide>
        <p15:guide id="5" orient="horz" pos="499" userDrawn="1">
          <p15:clr>
            <a:srgbClr val="F26B43"/>
          </p15:clr>
        </p15:guide>
        <p15:guide id="6" pos="498" userDrawn="1">
          <p15:clr>
            <a:srgbClr val="F26B43"/>
          </p15:clr>
        </p15:guide>
        <p15:guide id="7" pos="4013" userDrawn="1">
          <p15:clr>
            <a:srgbClr val="F26B43"/>
          </p15:clr>
        </p15:guide>
        <p15:guide id="8" pos="4137" userDrawn="1">
          <p15:clr>
            <a:srgbClr val="F26B43"/>
          </p15:clr>
        </p15:guide>
        <p15:guide id="9" pos="5965" userDrawn="1">
          <p15:clr>
            <a:srgbClr val="F26B43"/>
          </p15:clr>
        </p15:guide>
        <p15:guide id="10" orient="horz" pos="1223" userDrawn="1">
          <p15:clr>
            <a:srgbClr val="F26B43"/>
          </p15:clr>
        </p15:guide>
        <p15:guide id="11" orient="horz" pos="35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LOMC@kl.dk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Møde i </a:t>
            </a:r>
            <a:r>
              <a:rPr lang="da-DK" dirty="0" err="1"/>
              <a:t>PFAs</a:t>
            </a:r>
            <a:r>
              <a:rPr lang="da-DK" dirty="0"/>
              <a:t>-netværket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3. December 2021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22826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AA307FB-4192-4D48-9268-F00934B0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5DCCE7E-C762-4BD7-94E5-0C0C787B3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65287CA-CB2B-415F-8144-093A1EF7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Spildevandsprøver på renseanlæg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B00220E-B8E7-446E-A25D-DD91820BB2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dirty="0"/>
              <a:t>KL har opfordret til at I beder jeres forsyninger tage prøver af PFOS/PFAS i ind og udløb fra renseanlæg samt af slam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Send resultatet ind til KL  - skriv til Louise (</a:t>
            </a:r>
            <a:r>
              <a:rPr lang="da-DK" sz="2000" dirty="0">
                <a:hlinkClick r:id="rId2"/>
              </a:rPr>
              <a:t>LOMC@kl.dk</a:t>
            </a:r>
            <a:r>
              <a:rPr lang="da-DK" sz="2000" dirty="0"/>
              <a:t>) – og del også gerne på netværkets hjemmeside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DANVA samler ind fra forsyningerne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Samlet set skulle vi gerne kunne få et nogenlunde overblik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03777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CE9A570-98BD-4471-B54C-73851D82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56D4E7F-A2F2-4642-9787-F8AAEDD0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20AD78D-4767-4B7B-9F26-B40DA4B1F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Tag prøver fra jeres deponier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FC5C414-681C-43FE-8E86-FA5B9A4527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dirty="0"/>
              <a:t>MST sender brev til alle kommuner på mandag med opfordring om at tage spildevandsprøver fra jeres deponier af PFAS – sumprøver mv.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Ideelt tages prøver fra alle ”celler” og ikke blot en samlet prøve af afløbet til renseanlæg/udledning.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Der kan være nogle læk som ikke findes hvis kun én prøve</a:t>
            </a:r>
          </a:p>
        </p:txBody>
      </p:sp>
    </p:spTree>
    <p:extLst>
      <p:ext uri="{BB962C8B-B14F-4D97-AF65-F5344CB8AC3E}">
        <p14:creationId xmlns:p14="http://schemas.microsoft.com/office/powerpoint/2010/main" val="40551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DA7065F-5465-4ADA-A022-E8DC77A44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498F497-D9B3-41F1-A6E0-39E7DCC48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9246694-D542-491D-B658-64089C826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BRUG NETVÆRKET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44F5227-7945-494D-B6C4-DFE0724A8C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Opret diskussioner på hjemmesiden om de udfordringer I møder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Del viden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Stil spørgsmål – måske har andre kommuner en løsning – eller KL kan bringe dem videre til staten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963840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1926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903413" y="0"/>
            <a:ext cx="9104312" cy="792000"/>
          </a:xfrm>
        </p:spPr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 rot="-5400000">
            <a:off x="-2052795" y="2844800"/>
            <a:ext cx="4897603" cy="792000"/>
          </a:xfrm>
        </p:spPr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14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Agenda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PFOS møde d. 3. december 2021</a:t>
            </a:r>
            <a:endParaRPr lang="en-GB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sz="2400" dirty="0"/>
              <a:t>Nyt fra KL</a:t>
            </a:r>
          </a:p>
          <a:p>
            <a:endParaRPr lang="da-DK" sz="2400" dirty="0"/>
          </a:p>
          <a:p>
            <a:r>
              <a:rPr lang="da-DK" sz="2400" dirty="0"/>
              <a:t>Esbjerg sagen </a:t>
            </a:r>
          </a:p>
          <a:p>
            <a:pPr marL="0" indent="0">
              <a:buNone/>
            </a:pPr>
            <a:endParaRPr lang="da-DK" sz="2400" dirty="0"/>
          </a:p>
          <a:p>
            <a:r>
              <a:rPr lang="da-DK" sz="2400" dirty="0"/>
              <a:t>Drøftelser af hvad der rør sig i kommunerne på spildevand</a:t>
            </a:r>
          </a:p>
          <a:p>
            <a:endParaRPr lang="da-DK" sz="2400" dirty="0"/>
          </a:p>
          <a:p>
            <a:r>
              <a:rPr lang="da-DK" sz="2400" dirty="0"/>
              <a:t>Status på påbud og ”ikke påbud”</a:t>
            </a:r>
          </a:p>
          <a:p>
            <a:endParaRPr lang="da-DK" sz="2400" dirty="0"/>
          </a:p>
          <a:p>
            <a:r>
              <a:rPr lang="da-DK" sz="2400" dirty="0"/>
              <a:t>Næste møde</a:t>
            </a:r>
          </a:p>
        </p:txBody>
      </p:sp>
    </p:spTree>
    <p:extLst>
      <p:ext uri="{BB962C8B-B14F-4D97-AF65-F5344CB8AC3E}">
        <p14:creationId xmlns:p14="http://schemas.microsoft.com/office/powerpoint/2010/main" val="4244613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5E07301-F553-4627-8873-3C9714B0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7D034BB-A66F-4056-8AA1-B076BA64A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D425A8B-7872-4473-908A-E4C01819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Nyt fra KL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3985B54-152F-4E56-A3D5-295CE79BDE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dirty="0"/>
              <a:t>Møde i forum om drikkevand 29. oktober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Møde i PFOS-forum</a:t>
            </a:r>
          </a:p>
          <a:p>
            <a:pPr marL="0" indent="0">
              <a:buNone/>
            </a:pPr>
            <a:r>
              <a:rPr lang="da-DK" sz="2000" dirty="0"/>
              <a:t> </a:t>
            </a:r>
          </a:p>
          <a:p>
            <a:pPr marL="0" indent="0">
              <a:buNone/>
            </a:pPr>
            <a:r>
              <a:rPr lang="da-DK" sz="2000" dirty="0"/>
              <a:t>Møde med MST om spildevand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Tilbagemelding til MST på brev af 4. oktober om sundhedsrisiko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Send info om spildevandsprøver ind til KL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MST opfordring om prøvetagning fra deponier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Brug netværkets hjemmeside 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T98 mails</a:t>
            </a:r>
          </a:p>
          <a:p>
            <a:pPr marL="0" indent="0">
              <a:buNone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82042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B715794-5B0D-476F-8E09-C0FD39B9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AED37D4-E436-4065-8DF2-5D6B81C5F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030C986-C6CE-4FD8-9792-B2329393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Møde om PFOS og drikkevand 29. oktober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7670A95-7BDB-4DC7-A61A-C26EAF7F86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sz="2000" dirty="0"/>
              <a:t>De nye grænseværdier træder i kraft 1. januar</a:t>
            </a:r>
          </a:p>
          <a:p>
            <a:endParaRPr lang="da-DK" sz="2000" dirty="0"/>
          </a:p>
          <a:p>
            <a:r>
              <a:rPr lang="da-DK" sz="2000" dirty="0"/>
              <a:t>Ikke mulighed for dispensation!</a:t>
            </a:r>
          </a:p>
          <a:p>
            <a:endParaRPr lang="da-DK" sz="2000" dirty="0"/>
          </a:p>
          <a:p>
            <a:r>
              <a:rPr lang="da-DK" sz="2000" dirty="0"/>
              <a:t>Fortsat ”kun” 7 tilfælde af overskridelser i grundvandet – få overskridelser i drikkevandet – max 8 </a:t>
            </a:r>
            <a:r>
              <a:rPr lang="da-DK" sz="2000" dirty="0" err="1"/>
              <a:t>ng</a:t>
            </a:r>
            <a:r>
              <a:rPr lang="da-DK" sz="2000" dirty="0"/>
              <a:t>/l.</a:t>
            </a:r>
          </a:p>
          <a:p>
            <a:endParaRPr lang="da-DK" sz="2000" dirty="0"/>
          </a:p>
          <a:p>
            <a:r>
              <a:rPr lang="da-DK" sz="2000" dirty="0"/>
              <a:t>Kontakt styrelsen for patientsikkerhed hvis I har analyser der overskrider</a:t>
            </a:r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71779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912A3AA-D7DD-454D-9DD1-2F60850A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9DE2A8A-D2F9-4105-BCE6-4A3C4E9EF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8ECB584-3997-4B54-A902-24B4199A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Møde om PFOS og drikkevand 29. oktober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1BF4E98-4F6D-4EBF-9A6E-513F845801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sz="2000" dirty="0"/>
              <a:t>MST tager prøver i 250 boringsindtag – analyser for 20 PFAS, samt en række vandløb i nærheden af brandøvelsespladser</a:t>
            </a:r>
          </a:p>
          <a:p>
            <a:endParaRPr lang="da-DK" sz="2000" dirty="0"/>
          </a:p>
          <a:p>
            <a:r>
              <a:rPr lang="da-DK" sz="2000" dirty="0"/>
              <a:t>KL opfordrede til at MST oplyser hvor prøverne tages samt hvad resultaterne er så vi undgår dobbeltarbejde</a:t>
            </a:r>
          </a:p>
          <a:p>
            <a:r>
              <a:rPr lang="da-DK" sz="2000" dirty="0"/>
              <a:t>  </a:t>
            </a:r>
          </a:p>
          <a:p>
            <a:r>
              <a:rPr lang="da-DK" sz="2000" dirty="0"/>
              <a:t>Arbejder for at få indført et EU-forbud mod PFAS sammen med Norge, Sverige, Tyskland og Holland</a:t>
            </a:r>
          </a:p>
          <a:p>
            <a:endParaRPr lang="da-DK" sz="2000" dirty="0"/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84379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3F3F2F6-B9FD-4EF2-A541-FEFBE7EE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525E1E6-A9AF-4F49-9BA1-CB5D6598F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175D819-46FD-4006-9AFC-30D323C34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Møde i PFOS-forum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64EE9FA-0970-4F63-983F-1C6B03D26C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dirty="0"/>
              <a:t>Mødekreds: MST, MIM-DEP, NST, FVST, SPS, DR, Forsvarets ejendomsstyrelse, beredskabet, KL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Få sager om badevand er dukket op – anbefalet kriterie er 20 gange drikkevandsgrænseværdien, dvs. 0,04 </a:t>
            </a:r>
            <a:r>
              <a:rPr lang="da-DK" dirty="0"/>
              <a:t>µg/l</a:t>
            </a:r>
            <a:endParaRPr lang="da-DK" sz="2000" dirty="0"/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MST-Hjemmeside om PFOS. Her vil de lægge relevante ting op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Udfordringer med at få data fra forsvaret – både KL og DR efterlyser mere åbenhed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 </a:t>
            </a:r>
          </a:p>
          <a:p>
            <a:pPr marL="0" indent="0">
              <a:buNone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100566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0D5C970-DD28-4B03-ABEE-0726C55F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EA87451-2C6D-4A96-A7DA-DD1BE0089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D1BFA61-16C2-446A-B3A3-F3DC7E0A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Møde med MST om spildevand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FB9FC8C-6FA0-490F-BD8E-0FC19A9A9D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dirty="0"/>
              <a:t>Tak for jeres bidrag forud for mødet!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Det var nyt for MST at høre om det med 1% grænsen for deklarering på datablade – men de vil undersøge det og vende tilbage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Der kommer en grænseværdi på tilslutningstilladelser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Der kommer ikke nogen på udledningstilladelser – der henvises til miljøkvalitetskriterierne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356579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787BA2E-C319-4E82-9A63-E90C2EEEA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7DE9DD0-E16B-42A4-9880-DCB301D5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AFF2B4C-D6CF-4F02-98AE-3992F8B18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Sundhedsrisiko – køer, får, fisk mv. (I)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C9B4622-11F4-4EE7-B763-C1254CFE32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sz="2000" dirty="0"/>
              <a:t>MST-brev af 4. oktober med frist d. 15. november om indmelding</a:t>
            </a:r>
          </a:p>
          <a:p>
            <a:endParaRPr lang="da-DK" sz="2000" dirty="0"/>
          </a:p>
          <a:p>
            <a:r>
              <a:rPr lang="da-DK" sz="2000" dirty="0"/>
              <a:t>Tjek om der i en ”ikke nærmere bestemt radius” fra brandskoler/øvelsespladser er græssende dyr på marker/enge ved grøfter og vandløb hvor I vurderer at der kan være en risiko for PFOS-forurening.</a:t>
            </a:r>
          </a:p>
          <a:p>
            <a:endParaRPr lang="da-DK" sz="2000" dirty="0"/>
          </a:p>
          <a:p>
            <a:r>
              <a:rPr lang="da-DK" sz="2000" dirty="0"/>
              <a:t>Meld ind hvad enten der er risiko eller ej. </a:t>
            </a:r>
          </a:p>
          <a:p>
            <a:endParaRPr lang="da-DK" sz="2000" dirty="0"/>
          </a:p>
          <a:p>
            <a:r>
              <a:rPr lang="da-DK" sz="2000" dirty="0"/>
              <a:t>Og meld hvad I har gjort og planlægger at gøre.</a:t>
            </a:r>
          </a:p>
          <a:p>
            <a:endParaRPr lang="da-DK" sz="2000" dirty="0"/>
          </a:p>
          <a:p>
            <a:r>
              <a:rPr lang="da-DK" sz="2000" dirty="0"/>
              <a:t>Der er 64 kommuner der har meldt tilbage. De dækker 110 af 181 lokaliteter</a:t>
            </a:r>
          </a:p>
          <a:p>
            <a:endParaRPr lang="da-DK" sz="2000" dirty="0"/>
          </a:p>
          <a:p>
            <a:r>
              <a:rPr lang="da-DK" sz="2000" dirty="0"/>
              <a:t>34 kommuner mangler – opfordring til at I gør det.</a:t>
            </a:r>
          </a:p>
          <a:p>
            <a:r>
              <a:rPr lang="da-DK" sz="2000" dirty="0"/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827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0926B5D-276B-40A6-B7DC-4B117809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Indsæt titel</a:t>
            </a:r>
            <a:endParaRPr lang="en-GB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2E6D17B-4CF3-41B2-9F5F-C84BAB0C4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emne</a:t>
            </a: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09865D2-4A0C-459F-9DEB-6DE2776CE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Sundhedsrisiko – køer, får, fisk mv. (II)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A945F9A-D1DB-4A2E-80C6-2F2267F1C5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dirty="0"/>
              <a:t>MST forsøger at skabe et landsdækkende overblik over risikoen 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Er der flere ”Korsør-sager”?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MST skal orientere ministeren og udvalget om risiko og fremdrift.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MST tager kontakt til de kommuner hvor de i tilbagemeldingerne fornemmer tvivl om næste skridt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Opfordring til at I også selv henvender jer til MST om vejledning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Er der noget KL skal bringe ind til MST?</a:t>
            </a:r>
          </a:p>
        </p:txBody>
      </p:sp>
    </p:spTree>
    <p:extLst>
      <p:ext uri="{BB962C8B-B14F-4D97-AF65-F5344CB8AC3E}">
        <p14:creationId xmlns:p14="http://schemas.microsoft.com/office/powerpoint/2010/main" val="145227185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KL gul">
      <a:dk1>
        <a:sysClr val="windowText" lastClr="000000"/>
      </a:dk1>
      <a:lt1>
        <a:sysClr val="window" lastClr="FFFFFF"/>
      </a:lt1>
      <a:dk2>
        <a:srgbClr val="003B7A"/>
      </a:dk2>
      <a:lt2>
        <a:srgbClr val="E6E6E6"/>
      </a:lt2>
      <a:accent1>
        <a:srgbClr val="003B7A"/>
      </a:accent1>
      <a:accent2>
        <a:srgbClr val="ECBE00"/>
      </a:accent2>
      <a:accent3>
        <a:srgbClr val="F5DB73"/>
      </a:accent3>
      <a:accent4>
        <a:srgbClr val="565656"/>
      </a:accent4>
      <a:accent5>
        <a:srgbClr val="9B9B9B"/>
      </a:accent5>
      <a:accent6>
        <a:srgbClr val="8493B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>
          <a:solidFill>
            <a:schemeClr val="accent2"/>
          </a:solidFill>
        </a:ln>
      </a:spPr>
      <a:bodyPr rtlCol="0" anchor="ctr"/>
      <a:lstStyle>
        <a:defPPr algn="ctr">
          <a:lnSpc>
            <a:spcPct val="104000"/>
          </a:lnSpc>
          <a:defRPr sz="16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4000"/>
          </a:lnSpc>
          <a:defRPr sz="1600" dirty="0" err="1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L 4-3" id="{1B07B580-9EDD-432D-9779-416A21540967}" vid="{410260B3-D937-4ABA-B8B3-35452AAB9D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type xmlns="4B33BC04-14F4-43F0-B7F3-B82FEED1A320">Andet dokument</Dokumenttype>
    <CCMAgendaDocumentStatus xmlns="4B33BC04-14F4-43F0-B7F3-B82FEED1A320" xsi:nil="true"/>
    <CCMCognitiveType xmlns="http://schemas.microsoft.com/sharepoint/v3" xsi:nil="true"/>
    <CCMAgendaItemId xmlns="4B33BC04-14F4-43F0-B7F3-B82FEED1A320" xsi:nil="true"/>
    <CCMMeetingCaseId xmlns="4B33BC04-14F4-43F0-B7F3-B82FEED1A320" xsi:nil="true"/>
    <CCMMeetingCaseInstanceId xmlns="4B33BC04-14F4-43F0-B7F3-B82FEED1A320" xsi:nil="true"/>
    <DocumentDescription xmlns="4B33BC04-14F4-43F0-B7F3-B82FEED1A320" xsi:nil="true"/>
    <AgendaStatusIcon xmlns="4B33BC04-14F4-43F0-B7F3-B82FEED1A320" xsi:nil="true"/>
    <CCMMeetingCaseLink xmlns="4B33BC04-14F4-43F0-B7F3-B82FEED1A320">
      <Url xsi:nil="true"/>
      <Description xsi:nil="true"/>
    </CCMMeetingCaseLink>
    <CCMAgendaStatus xmlns="4B33BC04-14F4-43F0-B7F3-B82FEED1A320" xsi:nil="true"/>
    <CCMMetadataExtractionStatus xmlns="http://schemas.microsoft.com/sharepoint/v3">CCMPageCount:InProgress;CCMCommentCount:InProgress</CCMMetadataExtractionStatus>
    <WasEncrypted xmlns="http://schemas.microsoft.com/sharepoint/v3">false</WasEncrypted>
    <WasSigned xmlns="http://schemas.microsoft.com/sharepoint/v3">false</WasSigned>
    <LocalAttachment xmlns="http://schemas.microsoft.com/sharepoint/v3">false</LocalAttachment>
    <CCMTemplateID xmlns="http://schemas.microsoft.com/sharepoint/v3">0</CCMTemplateID>
    <CaseID xmlns="http://schemas.microsoft.com/sharepoint/v3">SAG-2021-02929</CaseID>
    <RegistrationDate xmlns="http://schemas.microsoft.com/sharepoint/v3" xsi:nil="true"/>
    <CaseRecordNumber xmlns="http://schemas.microsoft.com/sharepoint/v3">0</CaseRecordNumber>
    <Related xmlns="http://schemas.microsoft.com/sharepoint/v3">false</Related>
    <Finalized xmlns="http://schemas.microsoft.com/sharepoint/v3">false</Finalized>
    <CCMVisualId xmlns="http://schemas.microsoft.com/sharepoint/v3">SAG-2021-02929</CCMVisualId>
    <CCMSystemID xmlns="http://schemas.microsoft.com/sharepoint/v3">ca7dc1c5-fc98-48bd-8345-b1ffede9fa82</CCMSystemID>
    <DocID xmlns="http://schemas.microsoft.com/sharepoint/v3">3156506</DocID>
    <MailHasAttachments xmlns="http://schemas.microsoft.com/sharepoint/v3">false</MailHasAttachments>
    <CCMPageCount xmlns="http://schemas.microsoft.com/sharepoint/v3">0</CCMPageCount>
    <CCMCommentCount xmlns="http://schemas.microsoft.com/sharepoint/v3">0</CCMCommentCount>
    <CCMPreviewAnnotationsTasks xmlns="http://schemas.microsoft.com/sharepoint/v3">0</CCMPreviewAnnotationsTask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A0AED11D37B3E745B5EB1D5B57C8AC49" ma:contentTypeVersion="0" ma:contentTypeDescription="GetOrganized dokument" ma:contentTypeScope="" ma:versionID="175f93ce9a6c33ca9e717ac5dce6bb2e">
  <xsd:schema xmlns:xsd="http://www.w3.org/2001/XMLSchema" xmlns:xs="http://www.w3.org/2001/XMLSchema" xmlns:p="http://schemas.microsoft.com/office/2006/metadata/properties" xmlns:ns1="http://schemas.microsoft.com/sharepoint/v3" xmlns:ns2="4B33BC04-14F4-43F0-B7F3-B82FEED1A320" targetNamespace="http://schemas.microsoft.com/office/2006/metadata/properties" ma:root="true" ma:fieldsID="6ae4e109671c9e1a70a441ec2188e5f4" ns1:_="" ns2:_="">
    <xsd:import namespace="http://schemas.microsoft.com/sharepoint/v3"/>
    <xsd:import namespace="4B33BC04-14F4-43F0-B7F3-B82FEED1A320"/>
    <xsd:element name="properties">
      <xsd:complexType>
        <xsd:sequence>
          <xsd:element name="documentManagement">
            <xsd:complexType>
              <xsd:all>
                <xsd:element ref="ns2:Dokumenttype"/>
                <xsd:element ref="ns2:DocumentDescription" minOccurs="0"/>
                <xsd:element ref="ns2:CCMAgendaDocumentStatus" minOccurs="0"/>
                <xsd:element ref="ns2:CCMAgendaStatus" minOccurs="0"/>
                <xsd:element ref="ns2:CCMMeetingCaseLink" minOccurs="0"/>
                <xsd:element ref="ns2:AgendaStatusIcon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2:CCMMeetingCaseId" minOccurs="0"/>
                <xsd:element ref="ns2:CCMMeetingCaseInstanceId" minOccurs="0"/>
                <xsd:element ref="ns2:CCMAgendaItemId" minOccurs="0"/>
                <xsd:element ref="ns1:CCMTemplateID" minOccurs="0"/>
                <xsd:element ref="ns1:CCMVisualId" minOccurs="0"/>
                <xsd:element ref="ns1:CCMConversation" minOccurs="0"/>
                <xsd:element ref="ns1:CCMOriginalDocID" minOccurs="0"/>
                <xsd:element ref="ns1:CCMCognitiveType" minOccurs="0"/>
                <xsd:element ref="ns1:CCMMetadataExtractionStatus" minOccurs="0"/>
                <xsd:element ref="ns1:CCMPageCount" minOccurs="0"/>
                <xsd:element ref="ns1:CCMCommentCount" minOccurs="0"/>
                <xsd:element ref="ns1:CCMPreviewAnnotationsTask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4" nillable="true" ma:displayName="Sags ID" ma:default="Tildeler" ma:internalName="CaseID" ma:readOnly="true">
      <xsd:simpleType>
        <xsd:restriction base="dms:Text"/>
      </xsd:simpleType>
    </xsd:element>
    <xsd:element name="DocID" ma:index="15" nillable="true" ma:displayName="Dok ID" ma:default="Tildeler" ma:internalName="DocID" ma:readOnly="true">
      <xsd:simpleType>
        <xsd:restriction base="dms:Text"/>
      </xsd:simpleType>
    </xsd:element>
    <xsd:element name="Finalized" ma:index="16" nillable="true" ma:displayName="Endeligt" ma:default="False" ma:internalName="Finalized" ma:readOnly="true">
      <xsd:simpleType>
        <xsd:restriction base="dms:Boolean"/>
      </xsd:simpleType>
    </xsd:element>
    <xsd:element name="Related" ma:index="17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8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9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0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1" nillable="true" ma:displayName="Skabelon navn" ma:internalName="CCMTemplateName" ma:readOnly="true">
      <xsd:simpleType>
        <xsd:restriction base="dms:Text"/>
      </xsd:simpleType>
    </xsd:element>
    <xsd:element name="CCMTemplateVersion" ma:index="22" nillable="true" ma:displayName="Skabelon version" ma:internalName="CCMTemplateVersion" ma:readOnly="true">
      <xsd:simpleType>
        <xsd:restriction base="dms:Text"/>
      </xsd:simpleType>
    </xsd:element>
    <xsd:element name="CCMSystemID" ma:index="23" nillable="true" ma:displayName="CCMSystemID" ma:hidden="true" ma:internalName="CCMSystemID" ma:readOnly="true">
      <xsd:simpleType>
        <xsd:restriction base="dms:Text"/>
      </xsd:simpleType>
    </xsd:element>
    <xsd:element name="WasEncrypted" ma:index="24" nillable="true" ma:displayName="Krypteret" ma:default="False" ma:internalName="WasEncrypted" ma:readOnly="true">
      <xsd:simpleType>
        <xsd:restriction base="dms:Boolean"/>
      </xsd:simpleType>
    </xsd:element>
    <xsd:element name="WasSigned" ma:index="25" nillable="true" ma:displayName="Signeret" ma:default="False" ma:internalName="WasSigned" ma:readOnly="true">
      <xsd:simpleType>
        <xsd:restriction base="dms:Boolean"/>
      </xsd:simpleType>
    </xsd:element>
    <xsd:element name="MailHasAttachments" ma:index="26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1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VisualId" ma:index="32" nillable="true" ma:displayName="Sags ID" ma:default="Tildeler" ma:internalName="CCMVisualId" ma:readOnly="true">
      <xsd:simpleType>
        <xsd:restriction base="dms:Text"/>
      </xsd:simpleType>
    </xsd:element>
    <xsd:element name="CCMConversation" ma:index="33" nillable="true" ma:displayName="Samtale" ma:internalName="CCMConversation" ma:readOnly="true">
      <xsd:simpleType>
        <xsd:restriction base="dms:Text"/>
      </xsd:simpleType>
    </xsd:element>
    <xsd:element name="CCMOriginalDocID" ma:index="35" nillable="true" ma:displayName="Originalt Dok ID" ma:description="" ma:internalName="CCMOriginalDocID" ma:readOnly="true">
      <xsd:simpleType>
        <xsd:restriction base="dms:Text"/>
      </xsd:simpleType>
    </xsd:element>
    <xsd:element name="CCMCognitiveType" ma:index="37" nillable="true" ma:displayName="CognitiveType" ma:decimals="0" ma:internalName="CCMCognitiveType" ma:readOnly="false">
      <xsd:simpleType>
        <xsd:restriction base="dms:Number"/>
      </xsd:simpleType>
    </xsd:element>
    <xsd:element name="CCMMetadataExtractionStatus" ma:index="38" nillable="true" ma:displayName="CCMMetadataExtractionStatus" ma:default="CCMPageCount:InProgress;CCMCommentCount:InProgress" ma:hidden="true" ma:internalName="CCMMetadataExtractionStatus" ma:readOnly="false">
      <xsd:simpleType>
        <xsd:restriction base="dms:Text"/>
      </xsd:simpleType>
    </xsd:element>
    <xsd:element name="CCMPageCount" ma:index="39" nillable="true" ma:displayName="Sider" ma:decimals="0" ma:internalName="CCMPageCount" ma:readOnly="true">
      <xsd:simpleType>
        <xsd:restriction base="dms:Number"/>
      </xsd:simpleType>
    </xsd:element>
    <xsd:element name="CCMCommentCount" ma:index="40" nillable="true" ma:displayName="Kommentarer" ma:decimals="0" ma:internalName="CCMCommentCount" ma:readOnly="true">
      <xsd:simpleType>
        <xsd:restriction base="dms:Number"/>
      </xsd:simpleType>
    </xsd:element>
    <xsd:element name="CCMPreviewAnnotationsTasks" ma:index="41" nillable="true" ma:displayName="Opgaver" ma:decimals="0" ma:internalName="CCMPreviewAnnotationsTasks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33BC04-14F4-43F0-B7F3-B82FEED1A320" elementFormDefault="qualified">
    <xsd:import namespace="http://schemas.microsoft.com/office/2006/documentManagement/types"/>
    <xsd:import namespace="http://schemas.microsoft.com/office/infopath/2007/PartnerControls"/>
    <xsd:element name="Dokumenttype" ma:index="2" ma:displayName="Dokumenttype" ma:default="Notat" ma:format="Dropdown" ma:internalName="Dokumenttype">
      <xsd:simpleType>
        <xsd:restriction base="dms:Choice">
          <xsd:enumeration value="Administrativ information"/>
          <xsd:enumeration value="Andet dokument"/>
          <xsd:enumeration value="Brev"/>
          <xsd:enumeration value="Centralt modtaget post"/>
          <xsd:enumeration value="Dagsorden"/>
          <xsd:enumeration value="Fremstilling"/>
          <xsd:enumeration value="Høringssvar"/>
          <xsd:enumeration value="Kontrakt"/>
          <xsd:enumeration value="Notat"/>
          <xsd:enumeration value="Overenskomst"/>
          <xsd:enumeration value="Presseberedskab"/>
          <xsd:enumeration value="Pressemeddelelse"/>
          <xsd:enumeration value="Rapport"/>
          <xsd:enumeration value="Referat"/>
          <xsd:enumeration value="Tale"/>
          <xsd:enumeration value="Temadrøftelse"/>
          <xsd:enumeration value="Projektbeskrivelse"/>
          <xsd:enumeration value="Analysenotat"/>
        </xsd:restriction>
      </xsd:simpleType>
    </xsd:element>
    <xsd:element name="DocumentDescription" ma:index="3" nillable="true" ma:displayName="Beskrivelse" ma:internalName="DocumentDescription">
      <xsd:simpleType>
        <xsd:restriction base="dms:Note">
          <xsd:maxLength value="255"/>
        </xsd:restriction>
      </xsd:simpleType>
    </xsd:element>
    <xsd:element name="CCMAgendaDocumentStatus" ma:index="4" nillable="true" ma:displayName="Status  for manchet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5" nillable="true" ma:displayName="Dagsordenstatus" ma:default="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Link" ma:index="6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7" nillable="true" ma:displayName="." ma:internalName="AgendaStatusIcon" ma:readOnly="false">
      <xsd:simpleType>
        <xsd:restriction base="dms:Unknown"/>
      </xsd:simpleType>
    </xsd:element>
    <xsd:element name="CCMMeetingCaseId" ma:index="27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28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29" nillable="true" ma:displayName="CCMAgendaItemId" ma:decimals="0" ma:hidden="true" ma:internalName="CCMAgendaItem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99866A-902C-4E61-869F-DCCE73AE85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AC5CA0-9C60-46A7-925D-D1BB54D0633E}">
  <ds:schemaRefs>
    <ds:schemaRef ds:uri="http://schemas.microsoft.com/sharepoint/v3"/>
    <ds:schemaRef ds:uri="http://schemas.microsoft.com/office/2006/metadata/properties"/>
    <ds:schemaRef ds:uri="http://purl.org/dc/dcmitype/"/>
    <ds:schemaRef ds:uri="http://schemas.microsoft.com/office/2006/documentManagement/types"/>
    <ds:schemaRef ds:uri="4B33BC04-14F4-43F0-B7F3-B82FEED1A320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6EC4C7C-12A1-45A8-B80C-E8ACC6F925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B33BC04-14F4-43F0-B7F3-B82FEED1A3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732</Words>
  <Application>Microsoft Office PowerPoint</Application>
  <PresentationFormat>Widescreen</PresentationFormat>
  <Paragraphs>135</Paragraphs>
  <Slides>14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HelveticaNeueLT Std Lt Cn</vt:lpstr>
      <vt:lpstr>Blank</vt:lpstr>
      <vt:lpstr>Møde i PFAs-netværket</vt:lpstr>
      <vt:lpstr>Agenda</vt:lpstr>
      <vt:lpstr>Nyt fra KL</vt:lpstr>
      <vt:lpstr>Møde om PFOS og drikkevand 29. oktober</vt:lpstr>
      <vt:lpstr>Møde om PFOS og drikkevand 29. oktober</vt:lpstr>
      <vt:lpstr>Møde i PFOS-forum</vt:lpstr>
      <vt:lpstr>Møde med MST om spildevand</vt:lpstr>
      <vt:lpstr>Sundhedsrisiko – køer, får, fisk mv. (I)</vt:lpstr>
      <vt:lpstr>Sundhedsrisiko – køer, får, fisk mv. (II)</vt:lpstr>
      <vt:lpstr>Spildevandsprøver på renseanlæg</vt:lpstr>
      <vt:lpstr>Tag prøver fra jeres deponier</vt:lpstr>
      <vt:lpstr>BRUG NETVÆRKET</vt:lpstr>
      <vt:lpstr>PowerPoint-præsentation</vt:lpstr>
      <vt:lpstr>PowerPoint-præsentation</vt:lpstr>
    </vt:vector>
  </TitlesOfParts>
  <Company>KL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PFOS møde d. 3.12.21</dc:title>
  <dc:creator>KL</dc:creator>
  <cp:lastModifiedBy>Louise Møller Christensen</cp:lastModifiedBy>
  <cp:revision>45</cp:revision>
  <dcterms:created xsi:type="dcterms:W3CDTF">2015-09-18T12:44:32Z</dcterms:created>
  <dcterms:modified xsi:type="dcterms:W3CDTF">2021-12-06T15:15:02Z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0x010100AC085CFC53BC46CEA2EADE194AD9D48200A0AED11D37B3E745B5EB1D5B57C8AC49</vt:lpwstr>
  </property>
  <property fmtid="{D5CDD505-2E9C-101B-9397-08002B2CF9AE}" pid="4" name="xd_Signature">
    <vt:bool>false</vt:bool>
  </property>
  <property fmtid="{D5CDD505-2E9C-101B-9397-08002B2CF9AE}" pid="5" name="CCMOneDriveID">
    <vt:lpwstr/>
  </property>
  <property fmtid="{D5CDD505-2E9C-101B-9397-08002B2CF9AE}" pid="6" name="CCMOneDriveOwnerID">
    <vt:lpwstr/>
  </property>
  <property fmtid="{D5CDD505-2E9C-101B-9397-08002B2CF9AE}" pid="7" name="CCMOneDriveItemID">
    <vt:lpwstr/>
  </property>
  <property fmtid="{D5CDD505-2E9C-101B-9397-08002B2CF9AE}" pid="8" name="CCMIsSharedOnOneDrive">
    <vt:bool>false</vt:bool>
  </property>
  <property fmtid="{D5CDD505-2E9C-101B-9397-08002B2CF9AE}" pid="9" name="CCMSystem">
    <vt:lpwstr> </vt:lpwstr>
  </property>
  <property fmtid="{D5CDD505-2E9C-101B-9397-08002B2CF9AE}" pid="10" name="CCMEventContext">
    <vt:lpwstr>b6561e26-07e1-4460-bf9f-2a6a091d7524</vt:lpwstr>
  </property>
</Properties>
</file>