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300" r:id="rId3"/>
    <p:sldId id="257" r:id="rId4"/>
    <p:sldId id="287" r:id="rId5"/>
    <p:sldId id="299" r:id="rId6"/>
    <p:sldId id="258" r:id="rId7"/>
    <p:sldId id="296" r:id="rId8"/>
    <p:sldId id="260" r:id="rId9"/>
    <p:sldId id="272" r:id="rId10"/>
    <p:sldId id="265" r:id="rId11"/>
    <p:sldId id="266" r:id="rId12"/>
    <p:sldId id="273" r:id="rId13"/>
    <p:sldId id="288" r:id="rId14"/>
    <p:sldId id="270" r:id="rId15"/>
    <p:sldId id="271" r:id="rId16"/>
    <p:sldId id="289" r:id="rId17"/>
    <p:sldId id="262" r:id="rId18"/>
    <p:sldId id="264" r:id="rId19"/>
    <p:sldId id="261" r:id="rId20"/>
    <p:sldId id="294" r:id="rId21"/>
    <p:sldId id="290" r:id="rId22"/>
    <p:sldId id="293" r:id="rId23"/>
    <p:sldId id="268" r:id="rId24"/>
    <p:sldId id="278" r:id="rId25"/>
    <p:sldId id="280" r:id="rId26"/>
    <p:sldId id="281" r:id="rId27"/>
    <p:sldId id="282" r:id="rId28"/>
    <p:sldId id="291" r:id="rId29"/>
    <p:sldId id="297" r:id="rId30"/>
    <p:sldId id="292" r:id="rId31"/>
    <p:sldId id="285" r:id="rId32"/>
    <p:sldId id="295" r:id="rId33"/>
  </p:sldIdLst>
  <p:sldSz cx="9144000" cy="6858000" type="screen4x3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997045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Brødtekst, niveau et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Brødtekst, niveau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Brødtekst, niveau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Brødtekst, niveau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Brødtekst, niveau fem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Brødtekst, niveau et</a:t>
            </a:r>
          </a:p>
          <a:p>
            <a:pPr lvl="1">
              <a:defRPr sz="1800"/>
            </a:pPr>
            <a:r>
              <a:rPr sz="3200"/>
              <a:t>Brødtekst, niveau to</a:t>
            </a:r>
          </a:p>
          <a:p>
            <a:pPr lvl="2">
              <a:defRPr sz="1800"/>
            </a:pPr>
            <a:r>
              <a:rPr sz="3200"/>
              <a:t>Brødtekst, niveau tre</a:t>
            </a:r>
          </a:p>
          <a:p>
            <a:pPr lvl="3">
              <a:defRPr sz="1800"/>
            </a:pPr>
            <a:r>
              <a:rPr sz="3200"/>
              <a:t>Brødtekst, niveau fire</a:t>
            </a:r>
          </a:p>
          <a:p>
            <a:pPr lvl="4">
              <a:defRPr sz="1800"/>
            </a:pPr>
            <a:r>
              <a:rPr sz="3200"/>
              <a:t>Brødtekst, niveau fem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Brødtekst, niveau et</a:t>
            </a:r>
          </a:p>
          <a:p>
            <a:pPr lvl="1">
              <a:defRPr sz="1800"/>
            </a:pPr>
            <a:r>
              <a:rPr sz="3200"/>
              <a:t>Brødtekst, niveau to</a:t>
            </a:r>
          </a:p>
          <a:p>
            <a:pPr lvl="2">
              <a:defRPr sz="1800"/>
            </a:pPr>
            <a:r>
              <a:rPr sz="3200"/>
              <a:t>Brødtekst, niveau tre</a:t>
            </a:r>
          </a:p>
          <a:p>
            <a:pPr lvl="3">
              <a:defRPr sz="1800"/>
            </a:pPr>
            <a:r>
              <a:rPr sz="3200"/>
              <a:t>Brødtekst, niveau fire</a:t>
            </a:r>
          </a:p>
          <a:p>
            <a:pPr lvl="4">
              <a:defRPr sz="1800"/>
            </a:pPr>
            <a:r>
              <a:rPr sz="3200"/>
              <a:t>Brødtekst, niveau fem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Brødtekst, niveau et</a:t>
            </a:r>
          </a:p>
          <a:p>
            <a:pPr lvl="1">
              <a:defRPr sz="1800"/>
            </a:pPr>
            <a:r>
              <a:rPr sz="3200"/>
              <a:t>Brødtekst, niveau to</a:t>
            </a:r>
          </a:p>
          <a:p>
            <a:pPr lvl="2">
              <a:defRPr sz="1800"/>
            </a:pPr>
            <a:r>
              <a:rPr sz="3200"/>
              <a:t>Brødtekst, niveau tre</a:t>
            </a:r>
          </a:p>
          <a:p>
            <a:pPr lvl="3">
              <a:defRPr sz="1800"/>
            </a:pPr>
            <a:r>
              <a:rPr sz="3200"/>
              <a:t>Brødtekst, niveau fire</a:t>
            </a:r>
          </a:p>
          <a:p>
            <a:pPr lvl="4">
              <a:defRPr sz="1800"/>
            </a:pPr>
            <a:r>
              <a:rPr sz="3200"/>
              <a:t>Brødtekst, niveau fem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Titeltekst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Brødtekst, niveau et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Brødtekst, niveau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Brødtekst, niveau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Brødtekst, niveau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Brødtekst, niveau fem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Brødtekst, niveau et</a:t>
            </a:r>
          </a:p>
          <a:p>
            <a:pPr lvl="1">
              <a:defRPr sz="1800"/>
            </a:pPr>
            <a:r>
              <a:rPr sz="2800"/>
              <a:t>Brødtekst, niveau to</a:t>
            </a:r>
          </a:p>
          <a:p>
            <a:pPr lvl="2">
              <a:defRPr sz="1800"/>
            </a:pPr>
            <a:r>
              <a:rPr sz="2800"/>
              <a:t>Brødtekst, niveau tre</a:t>
            </a:r>
          </a:p>
          <a:p>
            <a:pPr lvl="3">
              <a:defRPr sz="1800"/>
            </a:pPr>
            <a:r>
              <a:rPr sz="2800"/>
              <a:t>Brødtekst, niveau fire</a:t>
            </a:r>
          </a:p>
          <a:p>
            <a:pPr lvl="4">
              <a:defRPr sz="1800"/>
            </a:pPr>
            <a:r>
              <a:rPr sz="2800"/>
              <a:t>Brødtekst, niveau fem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Brødtekst, niveau et</a:t>
            </a:r>
          </a:p>
          <a:p>
            <a:pPr lvl="1">
              <a:defRPr sz="1800" b="0"/>
            </a:pPr>
            <a:r>
              <a:rPr sz="2400" b="1"/>
              <a:t>Brødtekst, niveau to</a:t>
            </a:r>
          </a:p>
          <a:p>
            <a:pPr lvl="2">
              <a:defRPr sz="1800" b="0"/>
            </a:pPr>
            <a:r>
              <a:rPr sz="2400" b="1"/>
              <a:t>Brødtekst, niveau tre</a:t>
            </a:r>
          </a:p>
          <a:p>
            <a:pPr lvl="3">
              <a:defRPr sz="1800" b="0"/>
            </a:pPr>
            <a:r>
              <a:rPr sz="2400" b="1"/>
              <a:t>Brødtekst, niveau fire</a:t>
            </a:r>
          </a:p>
          <a:p>
            <a:pPr lvl="4">
              <a:defRPr sz="1800" b="0"/>
            </a:pPr>
            <a:r>
              <a:rPr sz="2400" b="1"/>
              <a:t>Brødtekst, niveau fem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Titeltekst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Brødtekst, niveau et</a:t>
            </a:r>
          </a:p>
          <a:p>
            <a:pPr lvl="1">
              <a:defRPr sz="1800"/>
            </a:pPr>
            <a:r>
              <a:rPr sz="3200"/>
              <a:t>Brødtekst, niveau to</a:t>
            </a:r>
          </a:p>
          <a:p>
            <a:pPr lvl="2">
              <a:defRPr sz="1800"/>
            </a:pPr>
            <a:r>
              <a:rPr sz="3200"/>
              <a:t>Brødtekst, niveau tre</a:t>
            </a:r>
          </a:p>
          <a:p>
            <a:pPr lvl="3">
              <a:defRPr sz="1800"/>
            </a:pPr>
            <a:r>
              <a:rPr sz="3200"/>
              <a:t>Brødtekst, niveau fire</a:t>
            </a:r>
          </a:p>
          <a:p>
            <a:pPr lvl="4">
              <a:defRPr sz="1800"/>
            </a:pPr>
            <a:r>
              <a:rPr sz="3200"/>
              <a:t>Brødtekst, niveau fem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Titeltekst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Brødtekst, niveau et</a:t>
            </a:r>
          </a:p>
          <a:p>
            <a:pPr lvl="1">
              <a:defRPr sz="1800"/>
            </a:pPr>
            <a:r>
              <a:rPr sz="1400"/>
              <a:t>Brødtekst, niveau to</a:t>
            </a:r>
          </a:p>
          <a:p>
            <a:pPr lvl="2">
              <a:defRPr sz="1800"/>
            </a:pPr>
            <a:r>
              <a:rPr sz="1400"/>
              <a:t>Brødtekst, niveau tre</a:t>
            </a:r>
          </a:p>
          <a:p>
            <a:pPr lvl="3">
              <a:defRPr sz="1800"/>
            </a:pPr>
            <a:r>
              <a:rPr sz="1400"/>
              <a:t>Brødtekst, niveau fire</a:t>
            </a:r>
          </a:p>
          <a:p>
            <a:pPr lvl="4">
              <a:defRPr sz="1800"/>
            </a:pPr>
            <a:r>
              <a:rPr sz="1400"/>
              <a:t>Brødtekst, niveau fem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Brødtekst, niveau et</a:t>
            </a:r>
          </a:p>
          <a:p>
            <a:pPr lvl="1">
              <a:defRPr sz="1800"/>
            </a:pPr>
            <a:r>
              <a:rPr sz="3200"/>
              <a:t>Brødtekst, niveau to</a:t>
            </a:r>
          </a:p>
          <a:p>
            <a:pPr lvl="2">
              <a:defRPr sz="1800"/>
            </a:pPr>
            <a:r>
              <a:rPr sz="3200"/>
              <a:t>Brødtekst, niveau tre</a:t>
            </a:r>
          </a:p>
          <a:p>
            <a:pPr lvl="3">
              <a:defRPr sz="1800"/>
            </a:pPr>
            <a:r>
              <a:rPr sz="3200"/>
              <a:t>Brødtekst, niveau fire</a:t>
            </a:r>
          </a:p>
          <a:p>
            <a:pPr lvl="4">
              <a:defRPr sz="1800"/>
            </a:pPr>
            <a:r>
              <a:rPr sz="3200"/>
              <a:t>Brødtekst, niveau fem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fiskeguiden.inf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utube.com/watch?v=1Vgbs8jQ30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youtube.com/watch?v=1Vgbs8jQ30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fishingzealand.dk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85800" y="3878262"/>
            <a:ext cx="7772400" cy="1470026"/>
          </a:xfrm>
          <a:prstGeom prst="rect">
            <a:avLst/>
          </a:prstGeom>
        </p:spPr>
        <p:txBody>
          <a:bodyPr/>
          <a:lstStyle/>
          <a:p>
            <a:pPr lvl="0">
              <a:defRPr sz="3900"/>
            </a:pPr>
            <a:r>
              <a:rPr lang="da-DK" dirty="0" smtClean="0"/>
              <a:t>Lystfiskeri &amp; Friluftsliv</a:t>
            </a:r>
            <a:endParaRPr dirty="0"/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282700" y="5762354"/>
            <a:ext cx="6400800" cy="17526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Gordon P. Henriksen</a:t>
            </a:r>
          </a:p>
        </p:txBody>
      </p:sp>
      <p:pic>
        <p:nvPicPr>
          <p:cNvPr id="51" name="image1.jpg" descr="FZ_FIN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9700" y="1241400"/>
            <a:ext cx="4789984" cy="1570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Uddannelse af guider</a:t>
            </a:r>
          </a:p>
        </p:txBody>
      </p:sp>
      <p:pic>
        <p:nvPicPr>
          <p:cNvPr id="82" name="9-filtered.jpeg"/>
          <p:cNvPicPr/>
          <p:nvPr/>
        </p:nvPicPr>
        <p:blipFill>
          <a:blip r:embed="rId2">
            <a:extLst/>
          </a:blip>
          <a:srcRect t="17416" r="8018" b="6353"/>
          <a:stretch>
            <a:fillRect/>
          </a:stretch>
        </p:blipFill>
        <p:spPr>
          <a:xfrm>
            <a:off x="528735" y="1600199"/>
            <a:ext cx="8158065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79400" y="3635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Fiskekurser</a:t>
            </a:r>
          </a:p>
        </p:txBody>
      </p:sp>
      <p:pic>
        <p:nvPicPr>
          <p:cNvPr id="85" name="10410740_335425833283057_6557001180731300736_n.jpg"/>
          <p:cNvPicPr/>
          <p:nvPr/>
        </p:nvPicPr>
        <p:blipFill>
          <a:blip r:embed="rId2">
            <a:extLst/>
          </a:blip>
          <a:srcRect t="8353" b="8353"/>
          <a:stretch>
            <a:fillRect/>
          </a:stretch>
        </p:blipFill>
        <p:spPr>
          <a:xfrm>
            <a:off x="949445" y="1600199"/>
            <a:ext cx="7245110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Film: God Lystfiskerstil</a:t>
            </a:r>
          </a:p>
        </p:txBody>
      </p:sp>
      <p:pic>
        <p:nvPicPr>
          <p:cNvPr id="106" name="Skærmbillede-2014-09-25-12.27.27-1800x1125.png"/>
          <p:cNvPicPr/>
          <p:nvPr/>
        </p:nvPicPr>
        <p:blipFill>
          <a:blip r:embed="rId2">
            <a:extLst/>
          </a:blip>
          <a:srcRect l="212" t="823" r="212" b="823"/>
          <a:stretch>
            <a:fillRect/>
          </a:stretch>
        </p:blipFill>
        <p:spPr>
          <a:xfrm>
            <a:off x="457200" y="1322982"/>
            <a:ext cx="8229600" cy="508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dirty="0"/>
              <a:t>Fiskeguiden - </a:t>
            </a:r>
            <a:r>
              <a:rPr dirty="0" smtClean="0"/>
              <a:t>online </a:t>
            </a:r>
            <a:r>
              <a:rPr dirty="0"/>
              <a:t>koncept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75" name="Fiskeguiden.jpg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818" b="8818"/>
          <a:stretch>
            <a:fillRect/>
          </a:stretch>
        </p:blipFill>
        <p:spPr>
          <a:xfrm>
            <a:off x="373743" y="1500414"/>
            <a:ext cx="8229600" cy="4525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074322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Makrel Festival på Sj. Odde</a:t>
            </a:r>
          </a:p>
        </p:txBody>
      </p:sp>
      <p:pic>
        <p:nvPicPr>
          <p:cNvPr id="97" name="Skærmbillede-2014-08-25-14.10.32.jpg"/>
          <p:cNvPicPr/>
          <p:nvPr/>
        </p:nvPicPr>
        <p:blipFill>
          <a:blip r:embed="rId2">
            <a:extLst/>
          </a:blip>
          <a:srcRect t="2907" b="9099"/>
          <a:stretch>
            <a:fillRect/>
          </a:stretch>
        </p:blipFill>
        <p:spPr>
          <a:xfrm>
            <a:off x="547045" y="1433611"/>
            <a:ext cx="8229514" cy="4525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Dansk Brakvands Cup på Møn</a:t>
            </a:r>
          </a:p>
        </p:txBody>
      </p:sp>
      <p:pic>
        <p:nvPicPr>
          <p:cNvPr id="100" name="DSC_0248.jpeg"/>
          <p:cNvPicPr/>
          <p:nvPr/>
        </p:nvPicPr>
        <p:blipFill>
          <a:blip r:embed="rId2">
            <a:extLst/>
          </a:blip>
          <a:srcRect t="8757" b="8757"/>
          <a:stretch>
            <a:fillRect/>
          </a:stretch>
        </p:blipFill>
        <p:spPr>
          <a:xfrm>
            <a:off x="533995" y="1305917"/>
            <a:ext cx="8076037" cy="4441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457199" y="92075"/>
            <a:ext cx="8229601" cy="15081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Orø Fjordlandet Open</a:t>
            </a:r>
          </a:p>
        </p:txBody>
      </p:sp>
      <p:sp>
        <p:nvSpPr>
          <p:cNvPr id="332" name="Shape 33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601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34" name="Fjordlandet.layout3 a (1)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319982" y="1742439"/>
            <a:ext cx="4503949" cy="4525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012959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397763">
              <a:defRPr sz="3393"/>
            </a:lvl1pPr>
          </a:lstStyle>
          <a:p>
            <a:pPr lvl="0">
              <a:defRPr sz="1800"/>
            </a:pPr>
            <a:r>
              <a:rPr sz="3393"/>
              <a:t>Rapport: Havørredbestandenes udviklingspotentiale</a:t>
            </a:r>
          </a:p>
        </p:txBody>
      </p:sp>
      <p:pic>
        <p:nvPicPr>
          <p:cNvPr id="73" name="Havørredbestandene-på-Sjælland-del-1-1233x1800.jpg"/>
          <p:cNvPicPr/>
          <p:nvPr/>
        </p:nvPicPr>
        <p:blipFill>
          <a:blip r:embed="rId2">
            <a:extLst/>
          </a:blip>
          <a:srcRect t="1173" b="1173"/>
          <a:stretch>
            <a:fillRect/>
          </a:stretch>
        </p:blipFill>
        <p:spPr>
          <a:xfrm>
            <a:off x="2984613" y="1600199"/>
            <a:ext cx="3174774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Mediefokus på det frivillige arbejde</a:t>
            </a:r>
          </a:p>
        </p:txBody>
      </p:sp>
      <p:pic>
        <p:nvPicPr>
          <p:cNvPr id="79" name="Skærmbillede 2014-11-10 14.04.44.png"/>
          <p:cNvPicPr/>
          <p:nvPr/>
        </p:nvPicPr>
        <p:blipFill>
          <a:blip r:embed="rId2">
            <a:extLst/>
          </a:blip>
          <a:srcRect t="1114" b="1114"/>
          <a:stretch>
            <a:fillRect/>
          </a:stretch>
        </p:blipFill>
        <p:spPr>
          <a:xfrm>
            <a:off x="457200" y="1600199"/>
            <a:ext cx="8229600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ØrredPatruljen</a:t>
            </a:r>
          </a:p>
        </p:txBody>
      </p:sp>
      <p:pic>
        <p:nvPicPr>
          <p:cNvPr id="70" name="2014-10-23 12.12-filtered.jpeg"/>
          <p:cNvPicPr/>
          <p:nvPr/>
        </p:nvPicPr>
        <p:blipFill>
          <a:blip r:embed="rId2">
            <a:extLst/>
          </a:blip>
          <a:srcRect t="1802" b="8757"/>
          <a:stretch>
            <a:fillRect/>
          </a:stretch>
        </p:blipFill>
        <p:spPr>
          <a:xfrm>
            <a:off x="334746" y="1364604"/>
            <a:ext cx="8474508" cy="5053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 smtClean="0"/>
              <a:t>Hvem er jeg? </a:t>
            </a:r>
            <a:endParaRPr dirty="0"/>
          </a:p>
        </p:txBody>
      </p:sp>
      <p:sp>
        <p:nvSpPr>
          <p:cNvPr id="293" name="Shape 29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95" name="image31.jpeg" descr="Lystfiskeri_Boersen_Page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5775" y="1340767"/>
            <a:ext cx="3856649" cy="514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052447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dirty="0"/>
              <a:t>ØrredPatruljen</a:t>
            </a:r>
          </a:p>
        </p:txBody>
      </p:sp>
      <p:sp>
        <p:nvSpPr>
          <p:cNvPr id="388" name="Shape 38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90" name="150425_Ørred Patruljen_10.jpg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670" b="1670"/>
          <a:stretch>
            <a:fillRect/>
          </a:stretch>
        </p:blipFill>
        <p:spPr>
          <a:xfrm>
            <a:off x="334746" y="1364604"/>
            <a:ext cx="8474508" cy="50536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613303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da-DK" dirty="0" err="1" smtClean="0"/>
              <a:t>Grusbanden</a:t>
            </a:r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90" name="150425_Ørred Patruljen_10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75" y="1682586"/>
            <a:ext cx="5572252" cy="4728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1304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 smtClean="0"/>
              <a:t>Politisk indflydelse</a:t>
            </a:r>
            <a:endParaRPr dirty="0"/>
          </a:p>
        </p:txBody>
      </p:sp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Tx/>
            </a:pPr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85" name="DSC_5581-small-filtered.jpeg"/>
          <p:cNvPicPr>
            <a:picLocks noChangeAspect="1"/>
          </p:cNvPicPr>
          <p:nvPr/>
        </p:nvPicPr>
        <p:blipFill>
          <a:blip r:embed="rId2">
            <a:extLst/>
          </a:blip>
          <a:srcRect l="7671" t="8551" r="2250" b="8551"/>
          <a:stretch>
            <a:fillRect/>
          </a:stretch>
        </p:blipFill>
        <p:spPr>
          <a:xfrm>
            <a:off x="1012246" y="1551120"/>
            <a:ext cx="7575433" cy="46482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27308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Fishing Zealand på podiet i Vejle</a:t>
            </a:r>
          </a:p>
        </p:txBody>
      </p:sp>
      <p:pic>
        <p:nvPicPr>
          <p:cNvPr id="91" name="IMG_7640.jpeg"/>
          <p:cNvPicPr/>
          <p:nvPr/>
        </p:nvPicPr>
        <p:blipFill>
          <a:blip r:embed="rId2">
            <a:extLst/>
          </a:blip>
          <a:srcRect t="2314" b="2314"/>
          <a:stretch>
            <a:fillRect/>
          </a:stretch>
        </p:blipFill>
        <p:spPr>
          <a:xfrm>
            <a:off x="2199200" y="1600199"/>
            <a:ext cx="4745600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>
            <a:lvl1pPr>
              <a:defRPr sz="3900"/>
            </a:lvl1pPr>
          </a:lstStyle>
          <a:p>
            <a:pPr lvl="0">
              <a:defRPr sz="1800"/>
            </a:pPr>
            <a:r>
              <a:rPr lang="da-DK" sz="3900" dirty="0" smtClean="0"/>
              <a:t>Daværende fød</a:t>
            </a:r>
            <a:r>
              <a:rPr sz="3900" dirty="0" smtClean="0"/>
              <a:t>evareministerens </a:t>
            </a:r>
            <a:r>
              <a:rPr sz="3900" dirty="0"/>
              <a:t>visioner</a:t>
            </a:r>
          </a:p>
        </p:txBody>
      </p:sp>
      <p:pic>
        <p:nvPicPr>
          <p:cNvPr id="121" name="8-10_web.pd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371828" y="1536699"/>
            <a:ext cx="6400344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lang="da-DK" sz="4400" dirty="0" smtClean="0"/>
              <a:t>Daværende f</a:t>
            </a:r>
            <a:r>
              <a:rPr sz="4400" dirty="0" smtClean="0"/>
              <a:t>ødevareministerens </a:t>
            </a:r>
            <a:r>
              <a:rPr sz="4400" dirty="0"/>
              <a:t>visioner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609600" y="1384300"/>
            <a:ext cx="8229600" cy="5257800"/>
          </a:xfrm>
          <a:prstGeom prst="rect">
            <a:avLst/>
          </a:prstGeom>
        </p:spPr>
        <p:txBody>
          <a:bodyPr/>
          <a:lstStyle/>
          <a:p>
            <a:pPr marL="0" lvl="0" indent="0" defTabSz="365760">
              <a:spcBef>
                <a:spcPts val="600"/>
              </a:spcBef>
              <a:buSzTx/>
              <a:buFontTx/>
              <a:buNone/>
              <a:defRPr sz="1800"/>
            </a:pPr>
            <a:r>
              <a:rPr sz="2560" i="1"/>
              <a:t>Et godt, rent vandmiljø er en forudsætning for, at fiskebestandene trives og vokser.</a:t>
            </a:r>
          </a:p>
          <a:p>
            <a:pPr marL="0" lvl="0" indent="0" defTabSz="365760">
              <a:spcBef>
                <a:spcPts val="600"/>
              </a:spcBef>
              <a:buSzTx/>
              <a:buFontTx/>
              <a:buNone/>
              <a:defRPr sz="1800"/>
            </a:pPr>
            <a:r>
              <a:rPr sz="2560" i="1"/>
              <a:t>Derfor skal vi skabe bedre vandmiljø ved at beskytte flere kystnære områder og samtidig skabe bedre gyde- og levesteder for flere fisk.</a:t>
            </a:r>
          </a:p>
          <a:p>
            <a:pPr marL="0" lvl="0" indent="0" defTabSz="365760">
              <a:spcBef>
                <a:spcPts val="600"/>
              </a:spcBef>
              <a:buSzTx/>
              <a:buFontTx/>
              <a:buNone/>
              <a:defRPr sz="1800"/>
            </a:pPr>
            <a:r>
              <a:rPr sz="2560" i="1"/>
              <a:t>Samtidig skal lokale turistorganisationer og myndigheder gå sammen om at skabe de bedst mulige oplevelser for danske og udenlandske fisketurister. </a:t>
            </a:r>
          </a:p>
          <a:p>
            <a:pPr marL="0" lvl="0" indent="0" defTabSz="365760">
              <a:spcBef>
                <a:spcPts val="600"/>
              </a:spcBef>
              <a:buSzTx/>
              <a:buFontTx/>
              <a:buNone/>
              <a:defRPr sz="1800"/>
            </a:pPr>
            <a:r>
              <a:rPr sz="2560" i="1"/>
              <a:t>Det kræver nytænkning, samarbejde og skræddersyede turistpakker. Men det kræver først og fremmest godt vandmiljø og en god naturoplevelse.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25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lang="en-US" sz="4400" dirty="0" smtClean="0"/>
              <a:t>D</a:t>
            </a:r>
            <a:r>
              <a:rPr lang="da-DK" sz="4400" dirty="0" err="1" smtClean="0"/>
              <a:t>aværende</a:t>
            </a:r>
            <a:r>
              <a:rPr lang="da-DK" sz="4400" dirty="0" smtClean="0"/>
              <a:t> f</a:t>
            </a:r>
            <a:r>
              <a:rPr sz="4400" dirty="0" smtClean="0"/>
              <a:t>ødevareministerens </a:t>
            </a:r>
            <a:r>
              <a:rPr sz="4400" dirty="0"/>
              <a:t>visioner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787400" y="1447800"/>
            <a:ext cx="8229600" cy="525780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800"/>
            </a:pPr>
            <a:r>
              <a:rPr sz="3200" i="1" dirty="0"/>
              <a:t>Samtidig skal vi inspirere nuværende og kommende generationer til at give sig i kast med lyst- og fritidsfiskeriet. </a:t>
            </a:r>
          </a:p>
          <a:p>
            <a:pPr marL="0" lvl="0" indent="0">
              <a:buSzTx/>
              <a:buFontTx/>
              <a:buNone/>
              <a:defRPr sz="1800"/>
            </a:pPr>
            <a:r>
              <a:rPr sz="3200" i="1" dirty="0"/>
              <a:t>Det skal blandt andet ske ved at folkeskolerne i  stigende grad indtænker lyst- og fritidsfiskeri i  undervisningen og ved at samtænke fiskeriet  med regeringens generelle frilufts- og vækstpolitik. 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26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279400" y="3635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Taskforce for lystfisketurisme</a:t>
            </a:r>
          </a:p>
        </p:txBody>
      </p:sp>
      <p:pic>
        <p:nvPicPr>
          <p:cNvPr id="136" name="download.jp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57200" y="2191543"/>
            <a:ext cx="8229601" cy="3343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673100" y="711199"/>
            <a:ext cx="8229601" cy="5892752"/>
          </a:xfrm>
          <a:prstGeom prst="rect">
            <a:avLst/>
          </a:prstGeom>
        </p:spPr>
        <p:txBody>
          <a:bodyPr/>
          <a:lstStyle/>
          <a:p>
            <a:pPr marL="0" indent="0" defTabSz="265175">
              <a:spcBef>
                <a:spcPts val="400"/>
              </a:spcBef>
              <a:buSzTx/>
              <a:buFontTx/>
              <a:buNone/>
              <a:defRPr sz="1740" b="1" i="1"/>
            </a:pPr>
            <a:r>
              <a:t> ”Danmark skal markedsføre sig som foregangsland i Europa med bæredygtig naturforvaltning, hvor lystfiskeriet er baseret på vilde selvreproducerende fiskebestande, som i høj grad er foranlediget af naturgenopretning og vandløbsrestaurering.”</a:t>
            </a:r>
          </a:p>
          <a:p>
            <a:pPr marL="0" indent="0" defTabSz="265175">
              <a:spcBef>
                <a:spcPts val="400"/>
              </a:spcBef>
              <a:buSzTx/>
              <a:buFontTx/>
              <a:buNone/>
              <a:defRPr sz="1740" i="1"/>
            </a:pPr>
            <a:r>
              <a:t>Nogle af rapportens allermest centrale anbefalinger er følgende:</a:t>
            </a:r>
          </a:p>
          <a:p>
            <a:pPr marL="186451" indent="-186451" defTabSz="265175">
              <a:spcBef>
                <a:spcPts val="400"/>
              </a:spcBef>
              <a:defRPr sz="1740" i="1"/>
            </a:pPr>
            <a:r>
              <a:t>En bæredygtig fiskeriregulering baseret på biologisk rådgivning og understøttet af en aktiv vandløbspleje og fiskepleje</a:t>
            </a:r>
          </a:p>
          <a:p>
            <a:pPr marL="186451" indent="-186451" defTabSz="265175">
              <a:spcBef>
                <a:spcPts val="400"/>
              </a:spcBef>
              <a:defRPr sz="1740" i="1"/>
            </a:pPr>
            <a:r>
              <a:t>Udvikle grundproduktet ved styrkelse af det frivillige arbejde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Udarbejdelse af socioøkonomiske rapporter, som kan dokumentere betydningen af lystfiskertiltag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Etablering af faciliteter ved de mest benyttede fiskepladser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Sikre de naturlige omgivelser, som tiltrækker mange turister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LAG’erne bør i deres kommende arbejde have fokus på at udnytte potentialer i lyst- og fritidsfiskeri.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Friluftsrådet, Nordea Fonden og andre fonde bør støtte udviklingen af lyst- og fritidsfiskeri samt lystfiskerdestinationer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Bedre adgang for lystfiskere i de danske havne</a:t>
            </a:r>
          </a:p>
          <a:p>
            <a:pPr marL="174457" indent="-174457" defTabSz="265175">
              <a:spcBef>
                <a:spcPts val="400"/>
              </a:spcBef>
              <a:buFontTx/>
              <a:defRPr sz="1740" i="1"/>
            </a:pPr>
            <a:r>
              <a:t>Etablering af en eller flere samarbejdsorganisationer i lighed med Fishing Zealand og Havørred Fyn 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9305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da-DK" dirty="0" smtClean="0"/>
              <a:t>Inspiration fra Skovshoved</a:t>
            </a:r>
            <a:endParaRPr dirty="0"/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324" name="2015-05-13 11.10.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9" y="1740461"/>
            <a:ext cx="3390104" cy="4525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download (2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2" y="2699543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860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3783012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Srt</a:t>
            </a:r>
          </a:p>
        </p:txBody>
      </p:sp>
      <p:pic>
        <p:nvPicPr>
          <p:cNvPr id="54" name="image1.jpg" descr="FZ_FINAL.jpg">
            <a:hlinkClick r:id="rId2"/>
          </p:cNvPr>
          <p:cNvPicPr/>
          <p:nvPr/>
        </p:nvPicPr>
        <p:blipFill>
          <a:blip r:embed="rId3">
            <a:extLst/>
          </a:blip>
          <a:srcRect l="5218" r="871"/>
          <a:stretch>
            <a:fillRect/>
          </a:stretch>
        </p:blipFill>
        <p:spPr>
          <a:xfrm>
            <a:off x="457199" y="2246435"/>
            <a:ext cx="8229601" cy="333105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1829846" y="773430"/>
            <a:ext cx="5204908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900"/>
            </a:lvl1pPr>
          </a:lstStyle>
          <a:p>
            <a:pPr lvl="0">
              <a:defRPr sz="1800"/>
            </a:pPr>
            <a:r>
              <a:rPr sz="3900"/>
              <a:t>Hvad er Fishing Zealand?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Besøg hos svenske “geddefabrikker” 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324" name="2015-05-13 11.10.36.jpg"/>
          <p:cNvPicPr>
            <a:picLocks noChangeAspect="1"/>
          </p:cNvPicPr>
          <p:nvPr/>
        </p:nvPicPr>
        <p:blipFill>
          <a:blip r:embed="rId2">
            <a:extLst/>
          </a:blip>
          <a:srcRect t="8757" b="8757"/>
          <a:stretch>
            <a:fillRect/>
          </a:stretch>
        </p:blipFill>
        <p:spPr>
          <a:xfrm>
            <a:off x="457200" y="1663699"/>
            <a:ext cx="8229600" cy="4525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738552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457200" y="490537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Det brede samarbejde virker!</a:t>
            </a:r>
          </a:p>
        </p:txBody>
      </p:sp>
      <p:pic>
        <p:nvPicPr>
          <p:cNvPr id="145" name="image2.png" descr="Planche med logoer - FZ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081" y="1657123"/>
            <a:ext cx="6663208" cy="470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Fishing Zealand Magazine</a:t>
            </a:r>
          </a:p>
        </p:txBody>
      </p:sp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290" name="fz magazinecovers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204993" y="1268165"/>
            <a:ext cx="6734154" cy="4934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917179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lang="da-DK" sz="3900" dirty="0" smtClean="0"/>
              <a:t>Hvem er med? </a:t>
            </a:r>
            <a:endParaRPr sz="3900" dirty="0"/>
          </a:p>
        </p:txBody>
      </p:sp>
      <p:pic>
        <p:nvPicPr>
          <p:cNvPr id="67" name="1978325_10151968042937854_8324490342132775289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42" y="1600200"/>
            <a:ext cx="3140515" cy="4525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47768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685800" y="320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da-DK" sz="4400" dirty="0" smtClean="0"/>
              <a:t>Kontakt med naturen</a:t>
            </a:r>
            <a:endParaRPr sz="4400" dirty="0"/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371600" y="2806700"/>
            <a:ext cx="6400800" cy="29718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5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60" name="image4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34" y="2370571"/>
            <a:ext cx="5010315" cy="32873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90285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685800" y="320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Bæredygtigt </a:t>
            </a:r>
            <a:r>
              <a:rPr sz="4400" dirty="0" smtClean="0"/>
              <a:t>lystfiskeri</a:t>
            </a:r>
            <a:r>
              <a:rPr lang="da-DK" sz="4400" dirty="0" smtClean="0"/>
              <a:t> </a:t>
            </a:r>
            <a:endParaRPr sz="4400" dirty="0"/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371600" y="2806700"/>
            <a:ext cx="6400800" cy="2971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6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60" name="image4.jpeg" descr="hannibalfisk 030.JPG"/>
          <p:cNvPicPr/>
          <p:nvPr/>
        </p:nvPicPr>
        <p:blipFill>
          <a:blip r:embed="rId2">
            <a:extLst/>
          </a:blip>
          <a:srcRect b="4285"/>
          <a:stretch>
            <a:fillRect/>
          </a:stretch>
        </p:blipFill>
        <p:spPr>
          <a:xfrm>
            <a:off x="3102254" y="2263328"/>
            <a:ext cx="2939492" cy="3986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da-DK" dirty="0" smtClean="0"/>
              <a:t>Case: </a:t>
            </a:r>
            <a:r>
              <a:rPr dirty="0" smtClean="0"/>
              <a:t>Lockout </a:t>
            </a:r>
            <a:r>
              <a:rPr dirty="0"/>
              <a:t>fisketur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80" name="image26.jpg" descr="2013-04-23-5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690" y="1600200"/>
            <a:ext cx="6034618" cy="4525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45322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sz="3900"/>
            </a:lvl1pPr>
          </a:lstStyle>
          <a:p>
            <a:pPr lvl="0">
              <a:defRPr sz="1800"/>
            </a:pPr>
            <a:r>
              <a:rPr lang="da-DK" sz="3900" dirty="0" smtClean="0"/>
              <a:t>Arbejde med</a:t>
            </a:r>
            <a:r>
              <a:rPr sz="3900" dirty="0" smtClean="0"/>
              <a:t> </a:t>
            </a:r>
            <a:r>
              <a:rPr sz="3900" dirty="0"/>
              <a:t>børn og unge</a:t>
            </a:r>
          </a:p>
        </p:txBody>
      </p:sp>
      <p:pic>
        <p:nvPicPr>
          <p:cNvPr id="67" name="1978325_10151968042937854_8324490342132775289_o.jp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154163" y="1600200"/>
            <a:ext cx="6835674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 defTabSz="397763">
              <a:defRPr sz="3393"/>
            </a:lvl1pPr>
          </a:lstStyle>
          <a:p>
            <a:pPr lvl="0">
              <a:defRPr sz="1800"/>
            </a:pPr>
            <a:r>
              <a:rPr sz="3393"/>
              <a:t>Foldere om lystfiskeri i Odsherred, Roskilde og Møn og FZ generelt</a:t>
            </a:r>
          </a:p>
        </p:txBody>
      </p:sp>
      <p:pic>
        <p:nvPicPr>
          <p:cNvPr id="103" name="10441306_10152174233887854_6909291499617878769_n.jpg"/>
          <p:cNvPicPr/>
          <p:nvPr/>
        </p:nvPicPr>
        <p:blipFill>
          <a:blip r:embed="rId2">
            <a:extLst/>
          </a:blip>
          <a:srcRect t="15709" b="15709"/>
          <a:stretch>
            <a:fillRect/>
          </a:stretch>
        </p:blipFill>
        <p:spPr>
          <a:xfrm>
            <a:off x="1272261" y="1623218"/>
            <a:ext cx="6599479" cy="45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Book"/>
        <a:ea typeface="Avenir Book"/>
        <a:cs typeface="Avenir Book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Book"/>
        <a:ea typeface="Avenir Book"/>
        <a:cs typeface="Avenir Book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420</Words>
  <Application>Microsoft Office PowerPoint</Application>
  <PresentationFormat>Skærmshow (4:3)</PresentationFormat>
  <Paragraphs>65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32</vt:i4>
      </vt:variant>
    </vt:vector>
  </HeadingPairs>
  <TitlesOfParts>
    <vt:vector size="33" baseType="lpstr">
      <vt:lpstr>Default</vt:lpstr>
      <vt:lpstr>Lystfiskeri &amp; Friluftsliv</vt:lpstr>
      <vt:lpstr>Hvem er jeg? </vt:lpstr>
      <vt:lpstr>Srt</vt:lpstr>
      <vt:lpstr>Hvem er med? </vt:lpstr>
      <vt:lpstr>Kontakt med naturen</vt:lpstr>
      <vt:lpstr>Bæredygtigt lystfiskeri </vt:lpstr>
      <vt:lpstr>Case: Lockout fisketur</vt:lpstr>
      <vt:lpstr>Arbejde med børn og unge</vt:lpstr>
      <vt:lpstr>Foldere om lystfiskeri i Odsherred, Roskilde og Møn og FZ generelt</vt:lpstr>
      <vt:lpstr>Uddannelse af guider</vt:lpstr>
      <vt:lpstr>Fiskekurser</vt:lpstr>
      <vt:lpstr>Film: God Lystfiskerstil</vt:lpstr>
      <vt:lpstr>Fiskeguiden - online koncept</vt:lpstr>
      <vt:lpstr>Makrel Festival på Sj. Odde</vt:lpstr>
      <vt:lpstr>Dansk Brakvands Cup på Møn</vt:lpstr>
      <vt:lpstr>Orø Fjordlandet Open</vt:lpstr>
      <vt:lpstr>Rapport: Havørredbestandenes udviklingspotentiale</vt:lpstr>
      <vt:lpstr>Mediefokus på det frivillige arbejde</vt:lpstr>
      <vt:lpstr>ØrredPatruljen</vt:lpstr>
      <vt:lpstr>ØrredPatruljen</vt:lpstr>
      <vt:lpstr>Grusbanden</vt:lpstr>
      <vt:lpstr>Politisk indflydelse</vt:lpstr>
      <vt:lpstr>Fishing Zealand på podiet i Vejle</vt:lpstr>
      <vt:lpstr>Daværende fødevareministerens visioner</vt:lpstr>
      <vt:lpstr>Daværende fødevareministerens visioner</vt:lpstr>
      <vt:lpstr>Daværende fødevareministerens visioner</vt:lpstr>
      <vt:lpstr>Taskforce for lystfisketurisme</vt:lpstr>
      <vt:lpstr>PowerPoint-præsentation</vt:lpstr>
      <vt:lpstr>Inspiration fra Skovshoved</vt:lpstr>
      <vt:lpstr>Besøg hos svenske “geddefabrikker” </vt:lpstr>
      <vt:lpstr>Det brede samarbejde virker!</vt:lpstr>
      <vt:lpstr>Fishing Zealand Magazine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Lisbet Løvendahl</dc:creator>
  <cp:lastModifiedBy>$FullName</cp:lastModifiedBy>
  <cp:revision>5</cp:revision>
  <dcterms:modified xsi:type="dcterms:W3CDTF">2016-09-29T14:05:34Z</dcterms:modified>
</cp:coreProperties>
</file>